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68" r:id="rId3"/>
    <p:sldId id="278" r:id="rId4"/>
    <p:sldId id="277" r:id="rId5"/>
    <p:sldId id="275" r:id="rId6"/>
    <p:sldId id="276" r:id="rId7"/>
    <p:sldId id="269" r:id="rId8"/>
    <p:sldId id="270" r:id="rId9"/>
    <p:sldId id="271" r:id="rId10"/>
    <p:sldId id="266" r:id="rId11"/>
    <p:sldId id="265" r:id="rId12"/>
    <p:sldId id="260" r:id="rId13"/>
    <p:sldId id="261" r:id="rId14"/>
    <p:sldId id="272" r:id="rId15"/>
    <p:sldId id="258" r:id="rId16"/>
    <p:sldId id="257" r:id="rId17"/>
    <p:sldId id="259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47" autoAdjust="0"/>
    <p:restoredTop sz="94660"/>
  </p:normalViewPr>
  <p:slideViewPr>
    <p:cSldViewPr snapToGrid="0">
      <p:cViewPr>
        <p:scale>
          <a:sx n="62" d="100"/>
          <a:sy n="62" d="100"/>
        </p:scale>
        <p:origin x="75" y="6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4DC5E9-0624-4246-B464-84C5D0974654}" type="datetimeFigureOut">
              <a:rPr lang="en-US" smtClean="0"/>
              <a:t>6/1/2018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F6C1CD-CEC1-4B17-A4EC-BCC64EC0CC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664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B7515E-9E0D-F946-A76F-51781B677576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289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9BFC1-C48A-4815-9B94-7778C922DC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FC7F62-C280-4240-8295-D1720641DC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884692-5923-463E-9537-AE7FD29AD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BBAB5-DE4B-4889-928C-712685573A7A}" type="datetimeFigureOut">
              <a:rPr lang="en-US" smtClean="0"/>
              <a:t>6/1/2018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79020D-32DD-48E5-8F0A-506FEC9EA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5DA4D0-C5C7-467E-8306-ABB1804C8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BB364-8716-4820-86CA-F40F168D4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661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7D706-78D5-48B6-A69F-A43BBB4B1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CE3B13-52CF-4F21-8085-596DF073CA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7866E2-EEEF-4A34-AEA1-1697EC59B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BBAB5-DE4B-4889-928C-712685573A7A}" type="datetimeFigureOut">
              <a:rPr lang="en-US" smtClean="0"/>
              <a:t>6/1/2018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48DE97-47AB-43FF-AACA-733B54C4B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C1D7E6-A2EF-4236-AA41-705BF504D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BB364-8716-4820-86CA-F40F168D4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453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A4B8FB7-2647-4153-86EF-0C89443C5E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CDAB68-8DED-4C79-865C-CDAED932BC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0E2E5D-7EC0-4047-AB29-58FBA740B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BBAB5-DE4B-4889-928C-712685573A7A}" type="datetimeFigureOut">
              <a:rPr lang="en-US" smtClean="0"/>
              <a:t>6/1/2018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5151EE-7734-4E0F-B7E8-24D0F291E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D19BA3-E12D-43E7-B919-76328DB69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BB364-8716-4820-86CA-F40F168D4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817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54E7B-482C-474F-874E-EF8311BA9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8E2438-26D3-4DFB-B5B9-BB9376F465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0C534B-5B7E-4E58-AA31-C651518BE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BBAB5-DE4B-4889-928C-712685573A7A}" type="datetimeFigureOut">
              <a:rPr lang="en-US" smtClean="0"/>
              <a:t>6/1/2018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026EB1-5977-4831-97E8-196C5B3C2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35FF62-8DB0-430B-8B3D-67CF797AB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BB364-8716-4820-86CA-F40F168D4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017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D06F1-CAC3-4EF8-9E6C-75BBB7043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BDBF9D-688A-4D36-82A4-3FE34B161C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2D33E2-4064-4298-9FB4-3E376F733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BBAB5-DE4B-4889-928C-712685573A7A}" type="datetimeFigureOut">
              <a:rPr lang="en-US" smtClean="0"/>
              <a:t>6/1/2018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335F37-DDDA-4ABF-BF2C-DD6DC3E3E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98C6AD-E7A8-4559-8A08-0599A1E8B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BB364-8716-4820-86CA-F40F168D4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946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9CD4E-A8A3-48D5-9844-28328B1AD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7D365E-4A22-4FCD-BDE4-F20F32E995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3B27EF-622D-4733-A8F2-F6FCAF6D44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869257-DF44-4ED9-9ECD-10F6D5FCA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BBAB5-DE4B-4889-928C-712685573A7A}" type="datetimeFigureOut">
              <a:rPr lang="en-US" smtClean="0"/>
              <a:t>6/1/2018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6DEECC-E0C3-470D-AF0B-D27912E0E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0D8D35-2971-42A1-A82B-A6C581568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BB364-8716-4820-86CA-F40F168D4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891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3D9537-A49A-4EBD-A9D1-23EA143CC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781CE6-57D6-45FA-8F69-0E91FA9575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308471-000E-4C84-8047-C6BDA24A93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66D2E8-38E1-4B00-99B1-96803C3AC0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2CB638-F3C1-4C2D-A2A0-0C0EF35766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2064BEF-C932-4EB7-BB92-371FDD2E6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BBAB5-DE4B-4889-928C-712685573A7A}" type="datetimeFigureOut">
              <a:rPr lang="en-US" smtClean="0"/>
              <a:t>6/1/2018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DCF9079-71E4-4D78-A0EC-FEA8B570E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3F31C94-E191-4180-9C80-F24E68E5C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BB364-8716-4820-86CA-F40F168D4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620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16AC2F-846C-40EE-9074-F5FAE45EB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8EC64A-C8C0-4E12-9240-26AF8D5B0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BBAB5-DE4B-4889-928C-712685573A7A}" type="datetimeFigureOut">
              <a:rPr lang="en-US" smtClean="0"/>
              <a:t>6/1/2018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7D8AFE-96C3-4D8B-8DC0-2983303DB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F3E8E5-9E4F-4FF7-A774-EC2F7CD67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BB364-8716-4820-86CA-F40F168D4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099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F09408-D75D-428B-922E-46CE47881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BBAB5-DE4B-4889-928C-712685573A7A}" type="datetimeFigureOut">
              <a:rPr lang="en-US" smtClean="0"/>
              <a:t>6/1/2018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013FBD-0831-400D-B793-9BF557499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C2C790-5622-49C4-97C0-EBF1A1863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BB364-8716-4820-86CA-F40F168D4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5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2A367-ECEC-42EF-A7BE-D9FB71EDD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798C4D-921B-49A1-BFBA-7D8D80D95F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D76C27-E28A-40BF-95CF-C3220D1BCF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9EB905-E53F-4677-8E7F-46F8149AB7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BBAB5-DE4B-4889-928C-712685573A7A}" type="datetimeFigureOut">
              <a:rPr lang="en-US" smtClean="0"/>
              <a:t>6/1/2018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1C2F67-B2BD-4664-9728-19260F4A6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2328A4-8E88-4C7E-9633-8D6ECE726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BB364-8716-4820-86CA-F40F168D4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5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BD8C6-AF99-4CC3-B967-045D13F8A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AA532A-109C-40A8-A598-4299B6DBC4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5231A5-E4E2-4457-AD16-78AE6E31AF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43D91F-DF79-4E82-ACF6-6A7EA3FDD9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BBAB5-DE4B-4889-928C-712685573A7A}" type="datetimeFigureOut">
              <a:rPr lang="en-US" smtClean="0"/>
              <a:t>6/1/2018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1D72F9-6B6E-4FEC-A07B-0B68D4F66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550B87-7CF9-4CFB-A6C0-239DA360C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BB364-8716-4820-86CA-F40F168D4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461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E0AB5BC-E645-4721-955C-B70292A3A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72E9EA-FC4A-4CA4-8A1D-B586E5DB9B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EF87A5-CE1A-47D6-95B1-D2C0D20CEA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6BBAB5-DE4B-4889-928C-712685573A7A}" type="datetimeFigureOut">
              <a:rPr lang="en-US" smtClean="0"/>
              <a:t>6/1/2018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C543CE-660A-468D-8EE8-A464E8FDB4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23643F-5AD4-4E23-B8D8-4EC86006FF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ABB364-8716-4820-86CA-F40F168D4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538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3Ghaf2du-X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1.e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13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0B238-2AE0-4C9F-9D7E-3246659209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1981938"/>
          </a:xfrm>
        </p:spPr>
        <p:txBody>
          <a:bodyPr/>
          <a:lstStyle/>
          <a:p>
            <a:r>
              <a:rPr lang="en-US" dirty="0"/>
              <a:t>Thoughts on Early Stars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0CB4A0-98F8-4060-9CCF-840597A215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99572" y="3896392"/>
            <a:ext cx="7542345" cy="2335506"/>
          </a:xfrm>
        </p:spPr>
        <p:txBody>
          <a:bodyPr>
            <a:normAutofit/>
          </a:bodyPr>
          <a:lstStyle/>
          <a:p>
            <a:r>
              <a:rPr lang="en-US" dirty="0"/>
              <a:t>A review of Stellar Evolution, projecting the composition </a:t>
            </a:r>
            <a:br>
              <a:rPr lang="en-US" dirty="0"/>
            </a:br>
            <a:r>
              <a:rPr lang="en-US" dirty="0"/>
              <a:t>and evolution of stars formed in the Era of Recombination.</a:t>
            </a:r>
          </a:p>
          <a:p>
            <a:endParaRPr lang="en-US" dirty="0"/>
          </a:p>
          <a:p>
            <a:pPr algn="l"/>
            <a:r>
              <a:rPr lang="en-US" dirty="0"/>
              <a:t>“Water, water everywhere…” </a:t>
            </a:r>
            <a:br>
              <a:rPr lang="en-US" dirty="0"/>
            </a:br>
            <a:r>
              <a:rPr lang="en-US" sz="1400" dirty="0"/>
              <a:t>			- Samuel Taylor Coleridge, The Rime of the Ancient Mariner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16FCFB-41B0-4B6C-B5DC-147B51CF87D3}"/>
              </a:ext>
            </a:extLst>
          </p:cNvPr>
          <p:cNvSpPr txBox="1"/>
          <p:nvPr/>
        </p:nvSpPr>
        <p:spPr>
          <a:xfrm>
            <a:off x="11314139" y="6302812"/>
            <a:ext cx="60465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>
                <a:solidFill>
                  <a:schemeClr val="bg1">
                    <a:lumMod val="85000"/>
                  </a:schemeClr>
                </a:solidFill>
                <a:hlinkClick r:id="rId2"/>
              </a:rPr>
              <a:t>plasma</a:t>
            </a:r>
            <a:endParaRPr lang="en-US" sz="105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C102D4-F6CB-4CB8-A90E-207A4372F085}"/>
              </a:ext>
            </a:extLst>
          </p:cNvPr>
          <p:cNvSpPr txBox="1"/>
          <p:nvPr/>
        </p:nvSpPr>
        <p:spPr>
          <a:xfrm>
            <a:off x="468658" y="6248951"/>
            <a:ext cx="2948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>
                <a:solidFill>
                  <a:schemeClr val="bg1">
                    <a:lumMod val="75000"/>
                  </a:schemeClr>
                </a:solidFill>
              </a:rPr>
              <a:t>Presented June 1, 2018</a:t>
            </a:r>
          </a:p>
        </p:txBody>
      </p:sp>
    </p:spTree>
    <p:extLst>
      <p:ext uri="{BB962C8B-B14F-4D97-AF65-F5344CB8AC3E}">
        <p14:creationId xmlns:p14="http://schemas.microsoft.com/office/powerpoint/2010/main" val="33152233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 Bang Nucleosynthesis in more detail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FFFFFF">
                    <a:lumMod val="65000"/>
                  </a:srgbClr>
                </a:solidFill>
              </a:rPr>
              <a:t>Stellar Astronomy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>
                <a:solidFill>
                  <a:srgbClr val="FFFFFF">
                    <a:lumMod val="65000"/>
                  </a:srgbClr>
                </a:solidFill>
              </a:rPr>
              <a:pPr/>
              <a:t>10</a:t>
            </a:fld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7" name="Rectangle 19"/>
          <p:cNvSpPr txBox="1">
            <a:spLocks noChangeArrowheads="1"/>
          </p:cNvSpPr>
          <p:nvPr/>
        </p:nvSpPr>
        <p:spPr>
          <a:xfrm>
            <a:off x="785812" y="1403349"/>
            <a:ext cx="4852988" cy="1447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sz="22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sz="20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Clr>
                <a:srgbClr val="FF7F01"/>
              </a:buClr>
            </a:pPr>
            <a:r>
              <a:rPr lang="en-US" sz="2000" dirty="0">
                <a:solidFill>
                  <a:srgbClr val="103154">
                    <a:lumMod val="90000"/>
                    <a:lumOff val="10000"/>
                  </a:srgbClr>
                </a:solidFill>
                <a:latin typeface="Corbel"/>
              </a:rPr>
              <a:t>First step in nucleosynthesis is formation of deuterium</a:t>
            </a:r>
          </a:p>
          <a:p>
            <a:pPr>
              <a:lnSpc>
                <a:spcPct val="90000"/>
              </a:lnSpc>
              <a:buClr>
                <a:srgbClr val="FF7F01"/>
              </a:buClr>
            </a:pPr>
            <a:r>
              <a:rPr lang="en-US" sz="2000" dirty="0">
                <a:solidFill>
                  <a:srgbClr val="103154">
                    <a:lumMod val="90000"/>
                    <a:lumOff val="10000"/>
                  </a:srgbClr>
                </a:solidFill>
                <a:latin typeface="Corbel"/>
              </a:rPr>
              <a:t>But photons still energetic enough to break </a:t>
            </a:r>
            <a:r>
              <a:rPr lang="en-US" sz="2000" baseline="30000" dirty="0">
                <a:solidFill>
                  <a:srgbClr val="103154">
                    <a:lumMod val="90000"/>
                    <a:lumOff val="10000"/>
                  </a:srgbClr>
                </a:solidFill>
                <a:latin typeface="Corbel"/>
              </a:rPr>
              <a:t>2</a:t>
            </a:r>
            <a:r>
              <a:rPr lang="en-US" sz="2000" dirty="0">
                <a:solidFill>
                  <a:srgbClr val="103154">
                    <a:lumMod val="90000"/>
                    <a:lumOff val="10000"/>
                  </a:srgbClr>
                </a:solidFill>
                <a:latin typeface="Corbel"/>
              </a:rPr>
              <a:t>H apart</a:t>
            </a:r>
          </a:p>
        </p:txBody>
      </p:sp>
      <p:sp>
        <p:nvSpPr>
          <p:cNvPr id="8" name="Rectangle 20"/>
          <p:cNvSpPr txBox="1">
            <a:spLocks noChangeArrowheads="1"/>
          </p:cNvSpPr>
          <p:nvPr/>
        </p:nvSpPr>
        <p:spPr>
          <a:xfrm>
            <a:off x="5715000" y="1403349"/>
            <a:ext cx="3862388" cy="4419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sz="22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sz="20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Clr>
                <a:srgbClr val="FF7F01"/>
              </a:buClr>
            </a:pPr>
            <a:r>
              <a:rPr lang="en-US" sz="2000" dirty="0">
                <a:solidFill>
                  <a:srgbClr val="103154">
                    <a:lumMod val="90000"/>
                    <a:lumOff val="10000"/>
                  </a:srgbClr>
                </a:solidFill>
                <a:latin typeface="Corbel"/>
              </a:rPr>
              <a:t>After ~ 3 </a:t>
            </a:r>
            <a:r>
              <a:rPr lang="en-US" sz="2000" dirty="0" err="1">
                <a:solidFill>
                  <a:srgbClr val="103154">
                    <a:lumMod val="90000"/>
                    <a:lumOff val="10000"/>
                  </a:srgbClr>
                </a:solidFill>
                <a:latin typeface="Corbel"/>
              </a:rPr>
              <a:t>mins</a:t>
            </a:r>
            <a:r>
              <a:rPr lang="en-US" sz="2000" dirty="0">
                <a:solidFill>
                  <a:srgbClr val="103154">
                    <a:lumMod val="90000"/>
                    <a:lumOff val="10000"/>
                  </a:srgbClr>
                </a:solidFill>
                <a:latin typeface="Corbel"/>
              </a:rPr>
              <a:t> photons no longer have sufficient energy to destroy  deuterium (</a:t>
            </a:r>
            <a:r>
              <a:rPr lang="en-US" sz="2000" baseline="30000" dirty="0">
                <a:solidFill>
                  <a:srgbClr val="103154">
                    <a:lumMod val="90000"/>
                    <a:lumOff val="10000"/>
                  </a:srgbClr>
                </a:solidFill>
                <a:latin typeface="Corbel"/>
              </a:rPr>
              <a:t>2</a:t>
            </a:r>
            <a:r>
              <a:rPr lang="en-US" sz="2000" dirty="0">
                <a:solidFill>
                  <a:srgbClr val="103154">
                    <a:lumMod val="90000"/>
                    <a:lumOff val="10000"/>
                  </a:srgbClr>
                </a:solidFill>
                <a:latin typeface="Corbel"/>
              </a:rPr>
              <a:t>H) </a:t>
            </a:r>
          </a:p>
          <a:p>
            <a:pPr>
              <a:lnSpc>
                <a:spcPct val="90000"/>
              </a:lnSpc>
              <a:buClr>
                <a:srgbClr val="FF7F01"/>
              </a:buClr>
            </a:pPr>
            <a:r>
              <a:rPr lang="en-US" sz="2000" dirty="0">
                <a:solidFill>
                  <a:srgbClr val="103154">
                    <a:lumMod val="90000"/>
                    <a:lumOff val="10000"/>
                  </a:srgbClr>
                </a:solidFill>
                <a:latin typeface="Corbel"/>
              </a:rPr>
              <a:t>Helium and heavier nuclei form</a:t>
            </a:r>
          </a:p>
          <a:p>
            <a:pPr lvl="1">
              <a:lnSpc>
                <a:spcPct val="90000"/>
              </a:lnSpc>
              <a:buClr>
                <a:srgbClr val="FF7F01"/>
              </a:buClr>
            </a:pPr>
            <a:r>
              <a:rPr lang="en-US" sz="1800" b="1" dirty="0">
                <a:solidFill>
                  <a:srgbClr val="FF7F01"/>
                </a:solidFill>
                <a:latin typeface="Corbel"/>
                <a:ea typeface="ＭＳ Ｐゴシック" charset="0"/>
              </a:rPr>
              <a:t>Helium nuclei — 25 % of mass</a:t>
            </a:r>
          </a:p>
          <a:p>
            <a:pPr lvl="1">
              <a:lnSpc>
                <a:spcPct val="90000"/>
              </a:lnSpc>
              <a:buClr>
                <a:srgbClr val="FF7F01"/>
              </a:buClr>
            </a:pPr>
            <a:r>
              <a:rPr lang="en-US" sz="1800" dirty="0">
                <a:solidFill>
                  <a:srgbClr val="FF7F01"/>
                </a:solidFill>
                <a:latin typeface="Corbel"/>
                <a:ea typeface="ＭＳ Ｐゴシック" charset="0"/>
              </a:rPr>
              <a:t>Traces of deuterium, lithium 7</a:t>
            </a:r>
          </a:p>
          <a:p>
            <a:pPr>
              <a:lnSpc>
                <a:spcPct val="90000"/>
              </a:lnSpc>
              <a:buClr>
                <a:srgbClr val="FF7F01"/>
              </a:buClr>
            </a:pPr>
            <a:r>
              <a:rPr lang="en-US" sz="2000" dirty="0">
                <a:solidFill>
                  <a:srgbClr val="103154">
                    <a:lumMod val="90000"/>
                    <a:lumOff val="10000"/>
                  </a:srgbClr>
                </a:solidFill>
                <a:latin typeface="Corbel"/>
              </a:rPr>
              <a:t>Ends when temperature is too low for further fusion (~15 </a:t>
            </a:r>
            <a:r>
              <a:rPr lang="en-US" sz="2000" dirty="0" err="1">
                <a:solidFill>
                  <a:srgbClr val="103154">
                    <a:lumMod val="90000"/>
                    <a:lumOff val="10000"/>
                  </a:srgbClr>
                </a:solidFill>
                <a:latin typeface="Corbel"/>
              </a:rPr>
              <a:t>mins</a:t>
            </a:r>
            <a:r>
              <a:rPr lang="en-US" sz="2000" dirty="0">
                <a:solidFill>
                  <a:srgbClr val="103154">
                    <a:lumMod val="90000"/>
                    <a:lumOff val="10000"/>
                  </a:srgbClr>
                </a:solidFill>
                <a:latin typeface="Corbel"/>
              </a:rPr>
              <a:t>)</a:t>
            </a:r>
          </a:p>
          <a:p>
            <a:pPr lvl="1">
              <a:lnSpc>
                <a:spcPct val="90000"/>
              </a:lnSpc>
              <a:buClr>
                <a:srgbClr val="FF7F01"/>
              </a:buClr>
            </a:pPr>
            <a:endParaRPr lang="en-US" sz="1800" dirty="0">
              <a:solidFill>
                <a:srgbClr val="103154">
                  <a:lumMod val="90000"/>
                  <a:lumOff val="10000"/>
                </a:srgbClr>
              </a:solidFill>
              <a:latin typeface="Corbel"/>
              <a:ea typeface="ＭＳ Ｐゴシック" charset="0"/>
            </a:endParaRPr>
          </a:p>
        </p:txBody>
      </p:sp>
      <p:pic>
        <p:nvPicPr>
          <p:cNvPr id="9" name="Picture 23" descr="figure-29-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13" y="2881313"/>
            <a:ext cx="4346575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24"/>
          <p:cNvSpPr txBox="1">
            <a:spLocks noChangeArrowheads="1"/>
          </p:cNvSpPr>
          <p:nvPr/>
        </p:nvSpPr>
        <p:spPr bwMode="auto">
          <a:xfrm>
            <a:off x="2667001" y="1784350"/>
            <a:ext cx="16557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solidFill>
                  <a:srgbClr val="FF7F01"/>
                </a:solidFill>
              </a:rPr>
              <a:t>p + n </a:t>
            </a:r>
            <a:r>
              <a:rPr lang="en-US" sz="1800" dirty="0">
                <a:solidFill>
                  <a:srgbClr val="FF7F01"/>
                </a:solidFill>
                <a:sym typeface="Symbol" charset="0"/>
              </a:rPr>
              <a:t> </a:t>
            </a:r>
            <a:r>
              <a:rPr lang="en-US" sz="1800" baseline="30000" dirty="0">
                <a:solidFill>
                  <a:srgbClr val="FF7F01"/>
                </a:solidFill>
              </a:rPr>
              <a:t>2</a:t>
            </a:r>
            <a:r>
              <a:rPr lang="en-US" sz="1800" dirty="0">
                <a:solidFill>
                  <a:srgbClr val="FF7F01"/>
                </a:solidFill>
              </a:rPr>
              <a:t>H + </a:t>
            </a:r>
            <a:r>
              <a:rPr lang="en-US" sz="1800" dirty="0">
                <a:solidFill>
                  <a:srgbClr val="FF7F01"/>
                </a:solidFill>
                <a:latin typeface="Symbol" charset="0"/>
                <a:sym typeface="Symbol" charset="0"/>
              </a:rPr>
              <a:t>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45448CE-0F3B-493C-9958-665E0CB6E438}"/>
              </a:ext>
            </a:extLst>
          </p:cNvPr>
          <p:cNvSpPr txBox="1"/>
          <p:nvPr/>
        </p:nvSpPr>
        <p:spPr>
          <a:xfrm>
            <a:off x="6033578" y="4740022"/>
            <a:ext cx="5819116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b="1" dirty="0"/>
              <a:t>“Zero Metallicity” is defined by Big Bang nucleosynthesis.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1" dirty="0"/>
              <a:t>Smattering of H and He isotopes down to 1 PPM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1" dirty="0"/>
              <a:t>Smattering of Li and Be isotopes at less than 1 PPB</a:t>
            </a:r>
          </a:p>
          <a:p>
            <a:pPr algn="l"/>
            <a:endParaRPr lang="en-US" b="1" dirty="0"/>
          </a:p>
          <a:p>
            <a:pPr algn="l"/>
            <a:r>
              <a:rPr lang="en-US" b="1" dirty="0"/>
              <a:t>For reference, Oxygen is 8000 PPM by mass in our Sun. </a:t>
            </a:r>
          </a:p>
        </p:txBody>
      </p:sp>
    </p:spTree>
    <p:extLst>
      <p:ext uri="{BB962C8B-B14F-4D97-AF65-F5344CB8AC3E}">
        <p14:creationId xmlns:p14="http://schemas.microsoft.com/office/powerpoint/2010/main" val="1389718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Cosmological redshift and distances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98962" y="6127750"/>
            <a:ext cx="4114800" cy="365125"/>
          </a:xfrm>
        </p:spPr>
        <p:txBody>
          <a:bodyPr/>
          <a:lstStyle/>
          <a:p>
            <a:r>
              <a:rPr lang="en-US"/>
              <a:t>Stellar Astronomy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70962" y="6127750"/>
            <a:ext cx="2743200" cy="365125"/>
          </a:xfrm>
        </p:spPr>
        <p:txBody>
          <a:bodyPr/>
          <a:lstStyle/>
          <a:p>
            <a:fld id="{19371D3E-5A18-49EB-AD2A-429AF165759F}" type="slidenum">
              <a:rPr lang="en-US" smtClean="0"/>
              <a:t>11</a:t>
            </a:fld>
            <a:endParaRPr lang="en-US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912962" y="1447800"/>
            <a:ext cx="49530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sz="22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sz="20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000" dirty="0"/>
              <a:t>Cosmological redshift (z) is a direct measure of the expansion of space</a:t>
            </a:r>
          </a:p>
          <a:p>
            <a:pPr marL="0" indent="0">
              <a:lnSpc>
                <a:spcPct val="90000"/>
              </a:lnSpc>
              <a:buNone/>
            </a:pP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dirty="0"/>
              <a:t>Let’s define a scale factor, </a:t>
            </a:r>
            <a:r>
              <a:rPr lang="en-US" sz="2000" dirty="0" err="1"/>
              <a:t>s</a:t>
            </a:r>
            <a:r>
              <a:rPr lang="en-US" sz="2000" baseline="-25000" dirty="0" err="1"/>
              <a:t>z</a:t>
            </a:r>
            <a:r>
              <a:rPr lang="en-US" sz="2000" dirty="0"/>
              <a:t>, representing the </a:t>
            </a:r>
            <a:r>
              <a:rPr lang="en-US" sz="2000" b="1" i="1" dirty="0"/>
              <a:t>relative</a:t>
            </a:r>
            <a:r>
              <a:rPr lang="en-US" sz="2000" b="1" dirty="0"/>
              <a:t> expansion</a:t>
            </a:r>
            <a:r>
              <a:rPr lang="en-US" sz="2000" dirty="0"/>
              <a:t> of the universe.  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This representative distance, indicates how lengths in the universe change with cosmic time.</a:t>
            </a:r>
          </a:p>
        </p:txBody>
      </p: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1979762" y="2099097"/>
            <a:ext cx="2438400" cy="655639"/>
            <a:chOff x="960" y="2260"/>
            <a:chExt cx="1536" cy="413"/>
          </a:xfrm>
        </p:grpSpPr>
        <p:sp>
          <p:nvSpPr>
            <p:cNvPr id="10" name="Text Box 7"/>
            <p:cNvSpPr txBox="1">
              <a:spLocks noChangeArrowheads="1"/>
            </p:cNvSpPr>
            <p:nvPr/>
          </p:nvSpPr>
          <p:spPr bwMode="auto">
            <a:xfrm>
              <a:off x="960" y="2266"/>
              <a:ext cx="1536" cy="407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lnSpc>
                  <a:spcPct val="200000"/>
                </a:lnSpc>
                <a:spcBef>
                  <a:spcPct val="100000"/>
                </a:spcBef>
                <a:spcAft>
                  <a:spcPct val="50000"/>
                </a:spcAft>
              </a:pPr>
              <a:r>
                <a:rPr lang="en-US" sz="1800" dirty="0">
                  <a:solidFill>
                    <a:schemeClr val="accent1"/>
                  </a:solidFill>
                </a:rPr>
                <a:t>Redshift:</a:t>
              </a:r>
            </a:p>
          </p:txBody>
        </p:sp>
        <p:graphicFrame>
          <p:nvGraphicFramePr>
            <p:cNvPr id="11" name="Object 1027"/>
            <p:cNvGraphicFramePr>
              <a:graphicFrameLocks noChangeAspect="1"/>
            </p:cNvGraphicFramePr>
            <p:nvPr>
              <p:extLst/>
            </p:nvPr>
          </p:nvGraphicFramePr>
          <p:xfrm>
            <a:off x="1776" y="2260"/>
            <a:ext cx="600" cy="3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70" name="Equation" r:id="rId4" imgW="952500" imgH="584200" progId="Equation.3">
                    <p:embed/>
                  </p:oleObj>
                </mc:Choice>
                <mc:Fallback>
                  <p:oleObj name="Equation" r:id="rId4" imgW="952500" imgH="584200" progId="Equation.3">
                    <p:embed/>
                    <p:pic>
                      <p:nvPicPr>
                        <p:cNvPr id="11" name="Object 102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76" y="2260"/>
                          <a:ext cx="600" cy="36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6054305" y="1449302"/>
            <a:ext cx="3810000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solidFill>
                  <a:srgbClr val="FF7F01"/>
                </a:solidFill>
                <a:latin typeface="+mn-lt"/>
                <a:cs typeface="Century Gothic" charset="0"/>
              </a:rPr>
              <a:t>Example: quasar at </a:t>
            </a:r>
            <a:r>
              <a:rPr lang="en-US" sz="1800" dirty="0">
                <a:solidFill>
                  <a:srgbClr val="FF7F01"/>
                </a:solidFill>
                <a:latin typeface="Century Gothic" charset="0"/>
                <a:cs typeface="Century Gothic" charset="0"/>
              </a:rPr>
              <a:t>z = 2</a:t>
            </a:r>
          </a:p>
          <a:p>
            <a:pPr eaLnBrk="1" hangingPunct="1"/>
            <a:r>
              <a:rPr lang="en-US" sz="1800" dirty="0">
                <a:solidFill>
                  <a:srgbClr val="FF7F01"/>
                </a:solidFill>
                <a:latin typeface="Century Gothic" charset="0"/>
                <a:cs typeface="Century Gothic" charset="0"/>
              </a:rPr>
              <a:t>	</a:t>
            </a:r>
            <a:r>
              <a:rPr lang="en-US" sz="1800" dirty="0">
                <a:solidFill>
                  <a:srgbClr val="FF7F01"/>
                </a:solidFill>
                <a:latin typeface="Century Gothic" charset="0"/>
                <a:cs typeface="Century Gothic" charset="0"/>
                <a:sym typeface="Symbol" charset="0"/>
              </a:rPr>
              <a:t></a:t>
            </a:r>
            <a:r>
              <a:rPr lang="en-US" sz="1800" dirty="0">
                <a:solidFill>
                  <a:srgbClr val="FF7F01"/>
                </a:solidFill>
                <a:latin typeface="Century Gothic" charset="0"/>
                <a:cs typeface="Century Gothic" charset="0"/>
              </a:rPr>
              <a:t>/</a:t>
            </a:r>
            <a:r>
              <a:rPr lang="en-US" sz="1800" dirty="0">
                <a:solidFill>
                  <a:srgbClr val="FF7F01"/>
                </a:solidFill>
                <a:latin typeface="Century Gothic" charset="0"/>
                <a:cs typeface="Century Gothic" charset="0"/>
                <a:sym typeface="Symbol" charset="0"/>
              </a:rPr>
              <a:t></a:t>
            </a:r>
            <a:r>
              <a:rPr lang="en-US" sz="1800" baseline="-25000" dirty="0">
                <a:solidFill>
                  <a:srgbClr val="FF7F01"/>
                </a:solidFill>
                <a:latin typeface="Century Gothic" charset="0"/>
                <a:cs typeface="Century Gothic" charset="0"/>
              </a:rPr>
              <a:t>0</a:t>
            </a:r>
            <a:r>
              <a:rPr lang="en-US" sz="1800" dirty="0">
                <a:solidFill>
                  <a:srgbClr val="FF7F01"/>
                </a:solidFill>
                <a:latin typeface="Century Gothic" charset="0"/>
                <a:cs typeface="Century Gothic" charset="0"/>
              </a:rPr>
              <a:t> = 1+z = 3</a:t>
            </a:r>
          </a:p>
          <a:p>
            <a:pPr eaLnBrk="1" hangingPunct="1"/>
            <a:r>
              <a:rPr lang="en-US" sz="1800" dirty="0">
                <a:solidFill>
                  <a:srgbClr val="FF7F01"/>
                </a:solidFill>
                <a:latin typeface="+mn-lt"/>
                <a:cs typeface="Century Gothic" charset="0"/>
              </a:rPr>
              <a:t>Scale factor</a:t>
            </a:r>
            <a:r>
              <a:rPr lang="en-US" sz="1800" dirty="0">
                <a:solidFill>
                  <a:srgbClr val="FF7F01"/>
                </a:solidFill>
                <a:latin typeface="Century Gothic" charset="0"/>
                <a:cs typeface="Century Gothic" charset="0"/>
              </a:rPr>
              <a:t>: </a:t>
            </a:r>
            <a:r>
              <a:rPr lang="en-US" sz="1800" dirty="0" err="1">
                <a:solidFill>
                  <a:srgbClr val="FF7F01"/>
                </a:solidFill>
                <a:latin typeface="Century Gothic" charset="0"/>
                <a:cs typeface="Century Gothic" charset="0"/>
              </a:rPr>
              <a:t>s</a:t>
            </a:r>
            <a:r>
              <a:rPr lang="en-US" sz="1800" baseline="-25000" dirty="0" err="1">
                <a:solidFill>
                  <a:srgbClr val="FF7F01"/>
                </a:solidFill>
                <a:latin typeface="Century Gothic" charset="0"/>
                <a:cs typeface="Century Gothic" charset="0"/>
              </a:rPr>
              <a:t>z</a:t>
            </a:r>
            <a:r>
              <a:rPr lang="en-US" sz="1800" baseline="-25000" dirty="0">
                <a:solidFill>
                  <a:srgbClr val="FF7F01"/>
                </a:solidFill>
                <a:latin typeface="Century Gothic" charset="0"/>
                <a:cs typeface="Century Gothic" charset="0"/>
              </a:rPr>
              <a:t>=2</a:t>
            </a:r>
            <a:r>
              <a:rPr lang="en-US" sz="1800" dirty="0">
                <a:solidFill>
                  <a:srgbClr val="FF7F01"/>
                </a:solidFill>
                <a:latin typeface="Century Gothic" charset="0"/>
                <a:cs typeface="Century Gothic" charset="0"/>
              </a:rPr>
              <a:t> = </a:t>
            </a:r>
            <a:r>
              <a:rPr lang="en-US" sz="1800" dirty="0" err="1">
                <a:solidFill>
                  <a:srgbClr val="FF7F01"/>
                </a:solidFill>
                <a:latin typeface="Century Gothic" charset="0"/>
                <a:cs typeface="Century Gothic" charset="0"/>
              </a:rPr>
              <a:t>s</a:t>
            </a:r>
            <a:r>
              <a:rPr lang="en-US" sz="1800" baseline="-25000" dirty="0" err="1">
                <a:solidFill>
                  <a:srgbClr val="FF7F01"/>
                </a:solidFill>
                <a:latin typeface="Century Gothic" charset="0"/>
                <a:cs typeface="Century Gothic" charset="0"/>
              </a:rPr>
              <a:t>z</a:t>
            </a:r>
            <a:r>
              <a:rPr lang="en-US" sz="1800" baseline="-25000" dirty="0">
                <a:solidFill>
                  <a:srgbClr val="FF7F01"/>
                </a:solidFill>
                <a:latin typeface="Century Gothic" charset="0"/>
                <a:cs typeface="Century Gothic" charset="0"/>
              </a:rPr>
              <a:t>=0</a:t>
            </a:r>
            <a:r>
              <a:rPr lang="en-US" sz="1800" dirty="0">
                <a:solidFill>
                  <a:srgbClr val="FF7F01"/>
                </a:solidFill>
                <a:latin typeface="Century Gothic" charset="0"/>
                <a:cs typeface="Century Gothic" charset="0"/>
              </a:rPr>
              <a:t>/3 </a:t>
            </a:r>
          </a:p>
          <a:p>
            <a:pPr eaLnBrk="1" hangingPunct="1"/>
            <a:endParaRPr lang="en-US" sz="1800" dirty="0">
              <a:solidFill>
                <a:srgbClr val="FF7F01"/>
              </a:solidFill>
              <a:latin typeface="Century Gothic" charset="0"/>
              <a:cs typeface="Century Gothic" charset="0"/>
            </a:endParaRPr>
          </a:p>
          <a:p>
            <a:pPr eaLnBrk="1" hangingPunct="1"/>
            <a:r>
              <a:rPr lang="en-US" sz="1800" dirty="0">
                <a:solidFill>
                  <a:srgbClr val="FF7F01"/>
                </a:solidFill>
                <a:latin typeface="+mn-lt"/>
                <a:cs typeface="Century Gothic" charset="0"/>
              </a:rPr>
              <a:t>Representative volume would then be </a:t>
            </a:r>
            <a:r>
              <a:rPr lang="en-US" sz="1800" dirty="0" err="1">
                <a:solidFill>
                  <a:srgbClr val="FF7F01"/>
                </a:solidFill>
                <a:latin typeface="Century Gothic" charset="0"/>
                <a:cs typeface="Century Gothic" charset="0"/>
              </a:rPr>
              <a:t>V</a:t>
            </a:r>
            <a:r>
              <a:rPr lang="en-US" sz="1800" baseline="-25000" dirty="0" err="1">
                <a:solidFill>
                  <a:srgbClr val="FF7F01"/>
                </a:solidFill>
                <a:latin typeface="Century Gothic" charset="0"/>
                <a:cs typeface="Century Gothic" charset="0"/>
              </a:rPr>
              <a:t>z</a:t>
            </a:r>
            <a:r>
              <a:rPr lang="en-US" sz="1800" baseline="-25000" dirty="0">
                <a:solidFill>
                  <a:srgbClr val="FF7F01"/>
                </a:solidFill>
                <a:latin typeface="Century Gothic" charset="0"/>
                <a:cs typeface="Century Gothic" charset="0"/>
              </a:rPr>
              <a:t>=2</a:t>
            </a:r>
            <a:r>
              <a:rPr lang="en-US" sz="1800" dirty="0">
                <a:solidFill>
                  <a:srgbClr val="FF7F01"/>
                </a:solidFill>
                <a:latin typeface="Century Gothic" charset="0"/>
                <a:cs typeface="Century Gothic" charset="0"/>
              </a:rPr>
              <a:t> ~ </a:t>
            </a:r>
            <a:r>
              <a:rPr lang="en-US" sz="1800" dirty="0" err="1">
                <a:solidFill>
                  <a:srgbClr val="FF7F01"/>
                </a:solidFill>
                <a:latin typeface="Century Gothic" charset="0"/>
                <a:cs typeface="Century Gothic" charset="0"/>
              </a:rPr>
              <a:t>s</a:t>
            </a:r>
            <a:r>
              <a:rPr lang="en-US" sz="1800" baseline="-25000" dirty="0" err="1">
                <a:solidFill>
                  <a:srgbClr val="FF7F01"/>
                </a:solidFill>
                <a:latin typeface="Century Gothic" charset="0"/>
                <a:cs typeface="Century Gothic" charset="0"/>
              </a:rPr>
              <a:t>z</a:t>
            </a:r>
            <a:r>
              <a:rPr lang="en-US" sz="1800" baseline="-25000" dirty="0">
                <a:solidFill>
                  <a:srgbClr val="FF7F01"/>
                </a:solidFill>
                <a:latin typeface="Century Gothic" charset="0"/>
                <a:cs typeface="Century Gothic" charset="0"/>
              </a:rPr>
              <a:t>=2</a:t>
            </a:r>
            <a:r>
              <a:rPr lang="en-US" sz="1800" baseline="30000" dirty="0">
                <a:solidFill>
                  <a:srgbClr val="FF7F01"/>
                </a:solidFill>
                <a:latin typeface="Century Gothic" charset="0"/>
                <a:cs typeface="Century Gothic" charset="0"/>
              </a:rPr>
              <a:t>3</a:t>
            </a:r>
            <a:r>
              <a:rPr lang="en-US" sz="1800" dirty="0">
                <a:solidFill>
                  <a:srgbClr val="FF7F01"/>
                </a:solidFill>
                <a:latin typeface="Century Gothic" charset="0"/>
                <a:cs typeface="Century Gothic" charset="0"/>
              </a:rPr>
              <a:t> ~ </a:t>
            </a:r>
            <a:r>
              <a:rPr lang="en-US" sz="1800" dirty="0" err="1">
                <a:solidFill>
                  <a:srgbClr val="FF7F01"/>
                </a:solidFill>
                <a:latin typeface="Century Gothic" charset="0"/>
                <a:cs typeface="Century Gothic" charset="0"/>
              </a:rPr>
              <a:t>s</a:t>
            </a:r>
            <a:r>
              <a:rPr lang="en-US" sz="1800" baseline="-25000" dirty="0" err="1">
                <a:solidFill>
                  <a:srgbClr val="FF7F01"/>
                </a:solidFill>
                <a:latin typeface="Century Gothic" charset="0"/>
                <a:cs typeface="Century Gothic" charset="0"/>
              </a:rPr>
              <a:t>z</a:t>
            </a:r>
            <a:r>
              <a:rPr lang="en-US" sz="1800" baseline="-25000" dirty="0">
                <a:solidFill>
                  <a:srgbClr val="FF7F01"/>
                </a:solidFill>
                <a:latin typeface="Century Gothic" charset="0"/>
                <a:cs typeface="Century Gothic" charset="0"/>
              </a:rPr>
              <a:t>=0</a:t>
            </a:r>
            <a:r>
              <a:rPr lang="en-US" sz="1800" dirty="0">
                <a:solidFill>
                  <a:srgbClr val="FF7F01"/>
                </a:solidFill>
                <a:latin typeface="Century Gothic" charset="0"/>
                <a:cs typeface="Century Gothic" charset="0"/>
              </a:rPr>
              <a:t>/27</a:t>
            </a:r>
          </a:p>
          <a:p>
            <a:pPr eaLnBrk="1" hangingPunct="1"/>
            <a:endParaRPr lang="en-US" sz="1800" dirty="0">
              <a:solidFill>
                <a:schemeClr val="accent2"/>
              </a:solidFill>
              <a:latin typeface="Comic Sans MS" charset="0"/>
              <a:ea typeface="Century Gothic" charset="0"/>
              <a:cs typeface="Century Gothic" charset="0"/>
            </a:endParaRPr>
          </a:p>
        </p:txBody>
      </p:sp>
      <p:graphicFrame>
        <p:nvGraphicFramePr>
          <p:cNvPr id="15" name="Object 10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2103736"/>
              </p:ext>
            </p:extLst>
          </p:nvPr>
        </p:nvGraphicFramePr>
        <p:xfrm>
          <a:off x="1490931" y="4497391"/>
          <a:ext cx="15367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1" name="Equation" r:id="rId6" imgW="1536700" imgH="596900" progId="Equation.3">
                  <p:embed/>
                </p:oleObj>
              </mc:Choice>
              <mc:Fallback>
                <p:oleObj name="Equation" r:id="rId6" imgW="1536700" imgH="596900" progId="Equation.3">
                  <p:embed/>
                  <p:pic>
                    <p:nvPicPr>
                      <p:cNvPr id="15" name="Object 10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0931" y="4497391"/>
                        <a:ext cx="1536700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0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4955787"/>
              </p:ext>
            </p:extLst>
          </p:nvPr>
        </p:nvGraphicFramePr>
        <p:xfrm>
          <a:off x="3497531" y="4421191"/>
          <a:ext cx="965200" cy="6863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2" name="Equation" r:id="rId8" imgW="571500" imgH="406400" progId="Equation.3">
                  <p:embed/>
                </p:oleObj>
              </mc:Choice>
              <mc:Fallback>
                <p:oleObj name="Equation" r:id="rId8" imgW="571500" imgH="406400" progId="Equation.3">
                  <p:embed/>
                  <p:pic>
                    <p:nvPicPr>
                      <p:cNvPr id="16" name="Object 10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7531" y="4421191"/>
                        <a:ext cx="965200" cy="686364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solidFill>
                          <a:srgbClr val="FF0000"/>
                        </a:solidFill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3091132" y="4573591"/>
            <a:ext cx="4310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7F01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endParaRPr lang="en-US" dirty="0">
              <a:solidFill>
                <a:srgbClr val="FF7F0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E6F2A64-4A85-451E-AC8C-7C1EA74F91F6}"/>
              </a:ext>
            </a:extLst>
          </p:cNvPr>
          <p:cNvSpPr txBox="1"/>
          <p:nvPr/>
        </p:nvSpPr>
        <p:spPr>
          <a:xfrm>
            <a:off x="6096000" y="3513857"/>
            <a:ext cx="5785449" cy="286232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b="1" dirty="0"/>
              <a:t>Zero metallicity stars formed at 20 &lt; z &lt; 100.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1" dirty="0"/>
              <a:t>Scale factor: 1/21 &lt; s &lt; 1/101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1" dirty="0"/>
              <a:t>Representative volume: 1/9,261 &lt; V &lt; 1/1,030,301</a:t>
            </a:r>
          </a:p>
          <a:p>
            <a:pPr algn="l"/>
            <a:endParaRPr lang="en-US" b="1" dirty="0"/>
          </a:p>
          <a:p>
            <a:pPr algn="l"/>
            <a:r>
              <a:rPr lang="en-US" b="1" dirty="0"/>
              <a:t>Matter density is much higher, but collapse into stars is hampered by thermodynamics – todays metal-based processes for cooling don’t work yet.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1" dirty="0"/>
              <a:t>Jeans Mass much higher than today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1" dirty="0"/>
              <a:t>Initial Mass Function for stars heavily skewed to BIG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1" dirty="0"/>
              <a:t>Does formation of molecular hydrogen seed the IMF?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5EF0A42-9498-4E64-B518-1D71F2F2158E}"/>
              </a:ext>
            </a:extLst>
          </p:cNvPr>
          <p:cNvSpPr txBox="1"/>
          <p:nvPr/>
        </p:nvSpPr>
        <p:spPr>
          <a:xfrm>
            <a:off x="9409930" y="766278"/>
            <a:ext cx="260725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/>
              <a:t>Vacuum Densities Today:</a:t>
            </a:r>
          </a:p>
          <a:p>
            <a:r>
              <a:rPr lang="en-US" b="1" dirty="0"/>
              <a:t>IGM	40 atom/m</a:t>
            </a:r>
            <a:r>
              <a:rPr lang="en-US" b="1" baseline="30000" dirty="0"/>
              <a:t>3</a:t>
            </a:r>
            <a:r>
              <a:rPr lang="en-US" b="1" dirty="0"/>
              <a:t> </a:t>
            </a:r>
          </a:p>
          <a:p>
            <a:r>
              <a:rPr lang="en-US" b="1" dirty="0"/>
              <a:t>ISM	10</a:t>
            </a:r>
            <a:r>
              <a:rPr lang="en-US" b="1" baseline="30000" dirty="0"/>
              <a:t>6</a:t>
            </a:r>
            <a:r>
              <a:rPr lang="en-US" b="1" dirty="0"/>
              <a:t> atom/m</a:t>
            </a:r>
            <a:r>
              <a:rPr lang="en-US" b="1" baseline="30000" dirty="0"/>
              <a:t>3</a:t>
            </a:r>
            <a:r>
              <a:rPr lang="en-US" b="1" dirty="0"/>
              <a:t> </a:t>
            </a:r>
          </a:p>
          <a:p>
            <a:r>
              <a:rPr lang="en-US" b="1" dirty="0"/>
              <a:t>Earthly	10</a:t>
            </a:r>
            <a:r>
              <a:rPr lang="en-US" b="1" baseline="30000" dirty="0"/>
              <a:t>8</a:t>
            </a:r>
            <a:r>
              <a:rPr lang="en-US" b="1" dirty="0"/>
              <a:t> atom/m</a:t>
            </a:r>
            <a:r>
              <a:rPr lang="en-US" b="1" baseline="30000" dirty="0"/>
              <a:t>3</a:t>
            </a:r>
            <a:r>
              <a:rPr lang="en-US" b="1" dirty="0"/>
              <a:t> </a:t>
            </a:r>
            <a:br>
              <a:rPr lang="en-US" b="1" dirty="0"/>
            </a:br>
            <a:r>
              <a:rPr lang="en-US" b="1" dirty="0"/>
              <a:t>	~ 10</a:t>
            </a:r>
            <a:r>
              <a:rPr lang="en-US" b="1" baseline="30000" dirty="0"/>
              <a:t>-9</a:t>
            </a:r>
            <a:r>
              <a:rPr lang="en-US" b="1" dirty="0"/>
              <a:t> gram/m</a:t>
            </a:r>
            <a:r>
              <a:rPr lang="en-US" b="1" baseline="30000" dirty="0"/>
              <a:t>3</a:t>
            </a:r>
            <a:r>
              <a:rPr lang="en-US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00109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945FE71-8675-417C-B6F3-8E21CC4FF8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8" t="24318" r="36192" b="17485"/>
          <a:stretch/>
        </p:blipFill>
        <p:spPr>
          <a:xfrm>
            <a:off x="500332" y="672860"/>
            <a:ext cx="8365411" cy="51240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BD6C408-6176-4590-B109-682B7F0340DF}"/>
              </a:ext>
            </a:extLst>
          </p:cNvPr>
          <p:cNvSpPr txBox="1"/>
          <p:nvPr/>
        </p:nvSpPr>
        <p:spPr>
          <a:xfrm>
            <a:off x="9155502" y="1460740"/>
            <a:ext cx="2783456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From: “The First Stars in the Universe” Scientific American, December 2001, pp 64-71. </a:t>
            </a:r>
          </a:p>
        </p:txBody>
      </p:sp>
    </p:spTree>
    <p:extLst>
      <p:ext uri="{BB962C8B-B14F-4D97-AF65-F5344CB8AC3E}">
        <p14:creationId xmlns:p14="http://schemas.microsoft.com/office/powerpoint/2010/main" val="3834253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0B5669B8-7650-4E5E-984A-ADCA97F0A529}"/>
              </a:ext>
            </a:extLst>
          </p:cNvPr>
          <p:cNvSpPr txBox="1"/>
          <p:nvPr/>
        </p:nvSpPr>
        <p:spPr>
          <a:xfrm>
            <a:off x="8080075" y="260020"/>
            <a:ext cx="3757355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Note that P-P </a:t>
            </a:r>
            <a:r>
              <a:rPr lang="en-US" b="1" u="sng" dirty="0"/>
              <a:t>cannot form Carbon</a:t>
            </a:r>
            <a:r>
              <a:rPr lang="en-US" b="1" dirty="0"/>
              <a:t>. </a:t>
            </a:r>
            <a:br>
              <a:rPr lang="en-US" b="1" dirty="0"/>
            </a:br>
            <a:r>
              <a:rPr lang="en-US" b="1" dirty="0"/>
              <a:t>Carbon needs Triple Alpha to start.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36CB5B6E-9CD1-42BF-BA6B-0019CABDF7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0075" y="1051811"/>
            <a:ext cx="2644633" cy="2203007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E27F436B-CC95-418E-A2F2-D824B58FB7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4678" y="3344136"/>
            <a:ext cx="10026458" cy="336298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2B849E7-146A-412D-8F31-61A5952458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391" y="150880"/>
            <a:ext cx="7679684" cy="3115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27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D441CE-265D-493F-ACD6-F1D5F50293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8242" y="1058918"/>
            <a:ext cx="5341786" cy="5241784"/>
          </a:xfrm>
        </p:spPr>
        <p:txBody>
          <a:bodyPr>
            <a:noAutofit/>
          </a:bodyPr>
          <a:lstStyle/>
          <a:p>
            <a:r>
              <a:rPr lang="en-US" sz="2400" dirty="0"/>
              <a:t>Effective photosphere (100,000 K)</a:t>
            </a:r>
          </a:p>
          <a:p>
            <a:r>
              <a:rPr lang="en-US" sz="2400" dirty="0"/>
              <a:t>Infalling outer H</a:t>
            </a:r>
            <a:r>
              <a:rPr lang="en-US" sz="2400" baseline="-25000" dirty="0"/>
              <a:t>2</a:t>
            </a:r>
            <a:r>
              <a:rPr lang="en-US" sz="2400" dirty="0"/>
              <a:t> </a:t>
            </a:r>
            <a:r>
              <a:rPr lang="en-US" sz="2400" dirty="0">
                <a:cs typeface="Arial" panose="020B0604020202020204" pitchFamily="34" charset="0"/>
              </a:rPr>
              <a:t>→ H</a:t>
            </a:r>
            <a:r>
              <a:rPr lang="en-US" sz="2400" baseline="-25000" dirty="0">
                <a:cs typeface="Arial" panose="020B0604020202020204" pitchFamily="34" charset="0"/>
              </a:rPr>
              <a:t>1</a:t>
            </a:r>
            <a:r>
              <a:rPr lang="en-US" sz="2400" dirty="0">
                <a:cs typeface="Arial" panose="020B0604020202020204" pitchFamily="34" charset="0"/>
              </a:rPr>
              <a:t> → </a:t>
            </a:r>
            <a:r>
              <a:rPr lang="en-US" sz="2400" baseline="30000" dirty="0">
                <a:cs typeface="Arial" panose="020B0604020202020204" pitchFamily="34" charset="0"/>
              </a:rPr>
              <a:t>1</a:t>
            </a:r>
            <a:r>
              <a:rPr lang="en-US" sz="2400" dirty="0">
                <a:cs typeface="Arial" panose="020B0604020202020204" pitchFamily="34" charset="0"/>
              </a:rPr>
              <a:t>H </a:t>
            </a:r>
            <a:r>
              <a:rPr lang="en-US" sz="2400" dirty="0"/>
              <a:t>envelope</a:t>
            </a:r>
          </a:p>
          <a:p>
            <a:r>
              <a:rPr lang="en-US" sz="2400" dirty="0"/>
              <a:t>T = 10 MK – P-P I fusion starts</a:t>
            </a:r>
          </a:p>
          <a:p>
            <a:r>
              <a:rPr lang="en-US" sz="2400" dirty="0"/>
              <a:t>T = 14 MK – P-P II fusion starts</a:t>
            </a:r>
          </a:p>
          <a:p>
            <a:r>
              <a:rPr lang="en-US" sz="2400" dirty="0"/>
              <a:t>T = 28 MK – P-P III fusion starts </a:t>
            </a:r>
            <a:br>
              <a:rPr lang="en-US" sz="2400" dirty="0"/>
            </a:br>
            <a:r>
              <a:rPr lang="en-US" sz="2000" dirty="0"/>
              <a:t>Radiation pressure drops due to shift in fusion path increasing energy released as neutrinos</a:t>
            </a:r>
            <a:endParaRPr lang="en-US" sz="2400" dirty="0"/>
          </a:p>
          <a:p>
            <a:r>
              <a:rPr lang="en-US" sz="2400" dirty="0"/>
              <a:t>T = 100 MK – Triple Alpha fusion starts </a:t>
            </a:r>
            <a:r>
              <a:rPr lang="en-US" sz="2000" dirty="0"/>
              <a:t>rate depends on T</a:t>
            </a:r>
            <a:r>
              <a:rPr lang="en-US" sz="2000" baseline="30000" dirty="0"/>
              <a:t>40</a:t>
            </a:r>
            <a:r>
              <a:rPr lang="en-US" sz="2000" dirty="0"/>
              <a:t>, density</a:t>
            </a:r>
            <a:r>
              <a:rPr lang="en-US" sz="2000" baseline="30000" dirty="0"/>
              <a:t>2</a:t>
            </a:r>
            <a:endParaRPr lang="en-US" sz="2400" baseline="30000" dirty="0"/>
          </a:p>
          <a:p>
            <a:r>
              <a:rPr lang="en-US" sz="2400" dirty="0"/>
              <a:t>T &gt;&gt; 100 MK – Alpha ladder fusion</a:t>
            </a:r>
            <a:br>
              <a:rPr lang="en-US" sz="2400" dirty="0"/>
            </a:br>
            <a:r>
              <a:rPr lang="en-US" sz="2000" dirty="0"/>
              <a:t>C from Triple Alpha turned to O</a:t>
            </a:r>
          </a:p>
          <a:p>
            <a:r>
              <a:rPr lang="en-US" sz="2400" dirty="0"/>
              <a:t>T ~ 10 GK – electron-positron pairs *</a:t>
            </a:r>
          </a:p>
          <a:p>
            <a:r>
              <a:rPr lang="en-US" sz="2400" dirty="0"/>
              <a:t>T ~ 20 TK – proton-antiproton pairs</a:t>
            </a:r>
          </a:p>
          <a:p>
            <a:endParaRPr lang="en-US" sz="24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2AEC29-1F16-4C4C-84F0-4D6D2F3D6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of First Stars?</a:t>
            </a:r>
          </a:p>
        </p:txBody>
      </p:sp>
      <p:sp>
        <p:nvSpPr>
          <p:cNvPr id="5" name="Oval 29">
            <a:extLst>
              <a:ext uri="{FF2B5EF4-FFF2-40B4-BE49-F238E27FC236}">
                <a16:creationId xmlns:a16="http://schemas.microsoft.com/office/drawing/2014/main" id="{3308C775-00B0-49BB-80D4-ABF78CD10A2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61735" y="2211372"/>
            <a:ext cx="3603625" cy="3436938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6" name="Oval 30">
            <a:extLst>
              <a:ext uri="{FF2B5EF4-FFF2-40B4-BE49-F238E27FC236}">
                <a16:creationId xmlns:a16="http://schemas.microsoft.com/office/drawing/2014/main" id="{521C3376-3392-4AE8-8A4C-3A245CA6B68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925310" y="2803510"/>
            <a:ext cx="2276475" cy="2252663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7" name="Oval 31">
            <a:extLst>
              <a:ext uri="{FF2B5EF4-FFF2-40B4-BE49-F238E27FC236}">
                <a16:creationId xmlns:a16="http://schemas.microsoft.com/office/drawing/2014/main" id="{456AC8E4-83E5-4BB6-A258-4D774D4C191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093585" y="2976547"/>
            <a:ext cx="1938338" cy="1906588"/>
          </a:xfrm>
          <a:prstGeom prst="ellipse">
            <a:avLst/>
          </a:prstGeom>
          <a:solidFill>
            <a:srgbClr val="333399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8" name="Oval 32">
            <a:extLst>
              <a:ext uri="{FF2B5EF4-FFF2-40B4-BE49-F238E27FC236}">
                <a16:creationId xmlns:a16="http://schemas.microsoft.com/office/drawing/2014/main" id="{B7890D61-7F76-404B-A209-10FDF1A2CA9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266623" y="3151172"/>
            <a:ext cx="1592263" cy="1557338"/>
          </a:xfrm>
          <a:prstGeom prst="ellipse">
            <a:avLst/>
          </a:prstGeom>
          <a:solidFill>
            <a:srgbClr val="BBE0E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9" name="Oval 33">
            <a:extLst>
              <a:ext uri="{FF2B5EF4-FFF2-40B4-BE49-F238E27FC236}">
                <a16:creationId xmlns:a16="http://schemas.microsoft.com/office/drawing/2014/main" id="{0A2FB038-1BF3-4D60-A060-7E99932A136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380923" y="3265472"/>
            <a:ext cx="1365250" cy="1327150"/>
          </a:xfrm>
          <a:prstGeom prst="ellipse">
            <a:avLst/>
          </a:prstGeom>
          <a:solidFill>
            <a:srgbClr val="61F55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1" name="Oval 36">
            <a:extLst>
              <a:ext uri="{FF2B5EF4-FFF2-40B4-BE49-F238E27FC236}">
                <a16:creationId xmlns:a16="http://schemas.microsoft.com/office/drawing/2014/main" id="{BC165B2D-816A-4212-83A0-8B248C33C6E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560310" y="3459147"/>
            <a:ext cx="1006475" cy="939800"/>
          </a:xfrm>
          <a:prstGeom prst="ellipse">
            <a:avLst/>
          </a:prstGeom>
          <a:solidFill>
            <a:srgbClr val="FF33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 kern="0">
              <a:solidFill>
                <a:srgbClr val="003366"/>
              </a:solidFill>
            </a:endParaRPr>
          </a:p>
        </p:txBody>
      </p:sp>
      <p:sp>
        <p:nvSpPr>
          <p:cNvPr id="15" name="Oval 55">
            <a:extLst>
              <a:ext uri="{FF2B5EF4-FFF2-40B4-BE49-F238E27FC236}">
                <a16:creationId xmlns:a16="http://schemas.microsoft.com/office/drawing/2014/main" id="{F4A353B9-7F85-4DF9-8DF3-18FA66DD055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811135" y="3679810"/>
            <a:ext cx="503238" cy="500063"/>
          </a:xfrm>
          <a:prstGeom prst="ellipse">
            <a:avLst/>
          </a:prstGeom>
          <a:solidFill>
            <a:srgbClr val="BBE0E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6" name="Oval 54">
            <a:extLst>
              <a:ext uri="{FF2B5EF4-FFF2-40B4-BE49-F238E27FC236}">
                <a16:creationId xmlns:a16="http://schemas.microsoft.com/office/drawing/2014/main" id="{0EF02488-BEAB-41ED-9530-310B1F9B2F2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895273" y="3762360"/>
            <a:ext cx="334963" cy="334963"/>
          </a:xfrm>
          <a:prstGeom prst="ellipse">
            <a:avLst/>
          </a:prstGeom>
          <a:solidFill>
            <a:srgbClr val="009999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EE7D7E9-6B6D-4FBC-8F59-AF27E78D3EB0}"/>
              </a:ext>
            </a:extLst>
          </p:cNvPr>
          <p:cNvCxnSpPr/>
          <p:nvPr/>
        </p:nvCxnSpPr>
        <p:spPr>
          <a:xfrm flipH="1">
            <a:off x="3513826" y="1345721"/>
            <a:ext cx="2639683" cy="9144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FA0CF92-3292-4B54-B417-533590102547}"/>
              </a:ext>
            </a:extLst>
          </p:cNvPr>
          <p:cNvCxnSpPr>
            <a:cxnSpLocks/>
            <a:endCxn id="22" idx="1"/>
          </p:cNvCxnSpPr>
          <p:nvPr/>
        </p:nvCxnSpPr>
        <p:spPr>
          <a:xfrm flipH="1">
            <a:off x="4197516" y="1802921"/>
            <a:ext cx="1955996" cy="52030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ight Brace 21">
            <a:extLst>
              <a:ext uri="{FF2B5EF4-FFF2-40B4-BE49-F238E27FC236}">
                <a16:creationId xmlns:a16="http://schemas.microsoft.com/office/drawing/2014/main" id="{A372B434-4042-4564-A506-CD753F2F34D6}"/>
              </a:ext>
            </a:extLst>
          </p:cNvPr>
          <p:cNvSpPr/>
          <p:nvPr/>
        </p:nvSpPr>
        <p:spPr>
          <a:xfrm rot="1562810">
            <a:off x="3870793" y="1802627"/>
            <a:ext cx="274366" cy="1191987"/>
          </a:xfrm>
          <a:prstGeom prst="rightBrace">
            <a:avLst>
              <a:gd name="adj1" fmla="val 6205"/>
              <a:gd name="adj2" fmla="val 37335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FA6939B4-7970-4FD7-831F-6DB588C1C870}"/>
              </a:ext>
            </a:extLst>
          </p:cNvPr>
          <p:cNvCxnSpPr>
            <a:cxnSpLocks/>
          </p:cNvCxnSpPr>
          <p:nvPr/>
        </p:nvCxnSpPr>
        <p:spPr>
          <a:xfrm flipH="1">
            <a:off x="3784924" y="2201574"/>
            <a:ext cx="2311198" cy="86751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5BD2BE7F-DDF2-4545-8602-115B09CCCFBE}"/>
              </a:ext>
            </a:extLst>
          </p:cNvPr>
          <p:cNvCxnSpPr>
            <a:cxnSpLocks/>
          </p:cNvCxnSpPr>
          <p:nvPr/>
        </p:nvCxnSpPr>
        <p:spPr>
          <a:xfrm flipH="1">
            <a:off x="3764514" y="2607090"/>
            <a:ext cx="2352018" cy="61885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C411FAD6-267B-4498-B7CD-A059A2489F93}"/>
              </a:ext>
            </a:extLst>
          </p:cNvPr>
          <p:cNvCxnSpPr>
            <a:cxnSpLocks/>
            <a:endCxn id="8" idx="7"/>
          </p:cNvCxnSpPr>
          <p:nvPr/>
        </p:nvCxnSpPr>
        <p:spPr>
          <a:xfrm flipH="1">
            <a:off x="3625704" y="3044147"/>
            <a:ext cx="2490828" cy="33509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9B3D0060-3771-452D-84F2-7783A33EBCC9}"/>
              </a:ext>
            </a:extLst>
          </p:cNvPr>
          <p:cNvCxnSpPr>
            <a:cxnSpLocks/>
          </p:cNvCxnSpPr>
          <p:nvPr/>
        </p:nvCxnSpPr>
        <p:spPr>
          <a:xfrm flipH="1" flipV="1">
            <a:off x="3727224" y="3816296"/>
            <a:ext cx="2389308" cy="19932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923E51D0-8A55-459B-AC42-41972F7E62EA}"/>
              </a:ext>
            </a:extLst>
          </p:cNvPr>
          <p:cNvCxnSpPr>
            <a:cxnSpLocks/>
            <a:endCxn id="11" idx="6"/>
          </p:cNvCxnSpPr>
          <p:nvPr/>
        </p:nvCxnSpPr>
        <p:spPr>
          <a:xfrm flipH="1" flipV="1">
            <a:off x="3566785" y="3929047"/>
            <a:ext cx="2549748" cy="82518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82FE222D-44BC-47CF-AB7B-24FBEEA5FA1D}"/>
              </a:ext>
            </a:extLst>
          </p:cNvPr>
          <p:cNvCxnSpPr>
            <a:cxnSpLocks/>
            <a:endCxn id="15" idx="6"/>
          </p:cNvCxnSpPr>
          <p:nvPr/>
        </p:nvCxnSpPr>
        <p:spPr>
          <a:xfrm flipH="1" flipV="1">
            <a:off x="3314373" y="3929842"/>
            <a:ext cx="2781628" cy="154527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FC3FDB35-D136-4F6E-96A9-EB587866D1E7}"/>
              </a:ext>
            </a:extLst>
          </p:cNvPr>
          <p:cNvCxnSpPr>
            <a:cxnSpLocks/>
            <a:endCxn id="16" idx="5"/>
          </p:cNvCxnSpPr>
          <p:nvPr/>
        </p:nvCxnSpPr>
        <p:spPr>
          <a:xfrm flipH="1" flipV="1">
            <a:off x="3181182" y="4048269"/>
            <a:ext cx="2929900" cy="182474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2485274A-6A28-4C2D-9411-85BB280275AF}"/>
              </a:ext>
            </a:extLst>
          </p:cNvPr>
          <p:cNvSpPr txBox="1"/>
          <p:nvPr/>
        </p:nvSpPr>
        <p:spPr>
          <a:xfrm rot="10800000" flipV="1">
            <a:off x="939189" y="5873262"/>
            <a:ext cx="5171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/>
              <a:t>* Note: Gravity is winning until this point</a:t>
            </a:r>
          </a:p>
        </p:txBody>
      </p:sp>
    </p:spTree>
    <p:extLst>
      <p:ext uri="{BB962C8B-B14F-4D97-AF65-F5344CB8AC3E}">
        <p14:creationId xmlns:p14="http://schemas.microsoft.com/office/powerpoint/2010/main" val="10289662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D310A94-CC9A-49D9-9448-B5ABA3EB80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296" t="14454" r="14400" b="5443"/>
          <a:stretch/>
        </p:blipFill>
        <p:spPr>
          <a:xfrm>
            <a:off x="172529" y="172527"/>
            <a:ext cx="8356120" cy="653307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09657B1-2CD8-473D-8916-3DA73EC51BA2}"/>
              </a:ext>
            </a:extLst>
          </p:cNvPr>
          <p:cNvSpPr txBox="1"/>
          <p:nvPr/>
        </p:nvSpPr>
        <p:spPr>
          <a:xfrm>
            <a:off x="7763664" y="874144"/>
            <a:ext cx="4060276" cy="369331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Today’s stars’ fate depends on their mass.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Smaller stars lose mass on AGB leaving a white dwarf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Massive stars explode leaving a neutron star or black hole.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The largest stars explode more violently, dispersing a higher fraction of their mass.</a:t>
            </a:r>
          </a:p>
          <a:p>
            <a:endParaRPr lang="en-US" b="1" dirty="0"/>
          </a:p>
          <a:p>
            <a:r>
              <a:rPr lang="en-US" b="1" dirty="0"/>
              <a:t>The largest stars observed today are ~100 Msun, the most massive stellar remnant, ~10 Msun.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BBC04F2-DDB3-41A5-8FBF-38E481D98496}"/>
              </a:ext>
            </a:extLst>
          </p:cNvPr>
          <p:cNvSpPr txBox="1"/>
          <p:nvPr/>
        </p:nvSpPr>
        <p:spPr>
          <a:xfrm>
            <a:off x="7418719" y="5836769"/>
            <a:ext cx="4698520" cy="2616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b="1" dirty="0"/>
              <a:t>From: The Evolution of Population III Stars, Stephen Redman, Astronomy 534</a:t>
            </a:r>
          </a:p>
        </p:txBody>
      </p:sp>
    </p:spTree>
    <p:extLst>
      <p:ext uri="{BB962C8B-B14F-4D97-AF65-F5344CB8AC3E}">
        <p14:creationId xmlns:p14="http://schemas.microsoft.com/office/powerpoint/2010/main" val="1478929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D2490E4-4EEE-4CD6-954E-AD616ADE5B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828" t="14039" r="16363" b="5803"/>
          <a:stretch/>
        </p:blipFill>
        <p:spPr>
          <a:xfrm>
            <a:off x="247291" y="133728"/>
            <a:ext cx="8071845" cy="655461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97A6644-28DB-41E9-A935-5D12AD47485D}"/>
              </a:ext>
            </a:extLst>
          </p:cNvPr>
          <p:cNvSpPr txBox="1"/>
          <p:nvPr/>
        </p:nvSpPr>
        <p:spPr>
          <a:xfrm>
            <a:off x="7418719" y="5871713"/>
            <a:ext cx="4698520" cy="2616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b="1" dirty="0"/>
              <a:t>From: The Evolution of Population III Stars, Stephen Redman, Astronomy 534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E3D89D-87AE-4572-8B1D-E26485F46EEE}"/>
              </a:ext>
            </a:extLst>
          </p:cNvPr>
          <p:cNvSpPr txBox="1"/>
          <p:nvPr/>
        </p:nvSpPr>
        <p:spPr>
          <a:xfrm>
            <a:off x="7763664" y="1042532"/>
            <a:ext cx="3919689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Note Differences in scale of the plots…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Initial mass now extends past today’s limit of ~100 Msun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Final mass extends 33x higher, reflecting higher initial mass, less mass loss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37E0EE-59A0-4068-A3F8-15EFD3603400}"/>
              </a:ext>
            </a:extLst>
          </p:cNvPr>
          <p:cNvSpPr txBox="1"/>
          <p:nvPr/>
        </p:nvSpPr>
        <p:spPr>
          <a:xfrm>
            <a:off x="7718264" y="460156"/>
            <a:ext cx="4140680" cy="535531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Zero metallicity stars follow a similar pattern, but on a different scale. End points are similar below 30 Msun, but…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Less mass loss before core collapse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“Fallback” period ends with direct BH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r>
              <a:rPr lang="en-US" b="1" dirty="0"/>
              <a:t>Without metals, stars we consider “massive” disperse little mass into ISM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Above ~300 Msun, BH forms directly.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100-300 Msun stars die in </a:t>
            </a:r>
            <a:r>
              <a:rPr lang="en-US" b="1" u="sng" dirty="0"/>
              <a:t>“pair instability” supernova</a:t>
            </a:r>
            <a:r>
              <a:rPr lang="en-US" b="1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Core temperature rises high enough to form antimatter at their core</a:t>
            </a:r>
          </a:p>
          <a:p>
            <a:endParaRPr lang="en-US" b="1" dirty="0"/>
          </a:p>
          <a:p>
            <a:r>
              <a:rPr lang="en-US" b="1" dirty="0"/>
              <a:t>PISN are highest mass stars that release elements into the interstellar medium, leaving </a:t>
            </a:r>
            <a:r>
              <a:rPr lang="en-US" b="1" u="sng" dirty="0"/>
              <a:t>no remnant</a:t>
            </a:r>
            <a:r>
              <a:rPr lang="en-US" b="1" dirty="0"/>
              <a:t>. </a:t>
            </a:r>
            <a:br>
              <a:rPr lang="en-US" b="1" dirty="0"/>
            </a:br>
            <a:endParaRPr lang="en-US" b="1" dirty="0"/>
          </a:p>
          <a:p>
            <a:r>
              <a:rPr lang="en-US" b="1" dirty="0"/>
              <a:t>All larger stars disappear. </a:t>
            </a:r>
          </a:p>
        </p:txBody>
      </p:sp>
    </p:spTree>
    <p:extLst>
      <p:ext uri="{BB962C8B-B14F-4D97-AF65-F5344CB8AC3E}">
        <p14:creationId xmlns:p14="http://schemas.microsoft.com/office/powerpoint/2010/main" val="2618775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DA976615-1EA1-455D-865E-4C84302DC758}"/>
              </a:ext>
            </a:extLst>
          </p:cNvPr>
          <p:cNvGrpSpPr/>
          <p:nvPr/>
        </p:nvGrpSpPr>
        <p:grpSpPr>
          <a:xfrm>
            <a:off x="304799" y="213202"/>
            <a:ext cx="8557404" cy="6431595"/>
            <a:chOff x="304799" y="213202"/>
            <a:chExt cx="8557404" cy="6431595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5D53C613-1156-489F-9425-7D97F2EB8A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4780" t="13921" r="14556" b="6415"/>
            <a:stretch/>
          </p:blipFill>
          <p:spPr>
            <a:xfrm>
              <a:off x="304799" y="213202"/>
              <a:ext cx="8557404" cy="6431595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B232E1D7-E268-4A03-BFAF-76F5F1D3FF9F}"/>
                </a:ext>
              </a:extLst>
            </p:cNvPr>
            <p:cNvSpPr txBox="1"/>
            <p:nvPr/>
          </p:nvSpPr>
          <p:spPr>
            <a:xfrm flipH="1">
              <a:off x="2742911" y="2458960"/>
              <a:ext cx="72808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Oxygen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CDDF75D-A360-4F14-923E-5A05570C54B8}"/>
                </a:ext>
              </a:extLst>
            </p:cNvPr>
            <p:cNvSpPr txBox="1"/>
            <p:nvPr/>
          </p:nvSpPr>
          <p:spPr>
            <a:xfrm flipH="1">
              <a:off x="5296330" y="3695413"/>
              <a:ext cx="65447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Silicon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BCC95B2-4313-4202-8251-7534505DF59E}"/>
                </a:ext>
              </a:extLst>
            </p:cNvPr>
            <p:cNvSpPr txBox="1"/>
            <p:nvPr/>
          </p:nvSpPr>
          <p:spPr>
            <a:xfrm flipH="1">
              <a:off x="3851135" y="4537847"/>
              <a:ext cx="61427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Sulfur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AF35EB1-D24D-42AA-B73F-8FB385AD0F62}"/>
                </a:ext>
              </a:extLst>
            </p:cNvPr>
            <p:cNvSpPr txBox="1"/>
            <p:nvPr/>
          </p:nvSpPr>
          <p:spPr>
            <a:xfrm flipH="1">
              <a:off x="6862652" y="4691735"/>
              <a:ext cx="79541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Carbon</a:t>
              </a:r>
              <a:br>
                <a:rPr lang="en-US" sz="1000" dirty="0"/>
              </a:br>
              <a:r>
                <a:rPr lang="en-US" sz="1000" dirty="0"/>
                <a:t>Magnesium</a:t>
              </a:r>
              <a:br>
                <a:rPr lang="en-US" sz="1000" dirty="0"/>
              </a:br>
              <a:r>
                <a:rPr lang="en-US" sz="1000" dirty="0"/>
                <a:t>Calcium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39D94331-EB29-450D-BF24-73970AE2D343}"/>
                </a:ext>
              </a:extLst>
            </p:cNvPr>
            <p:cNvCxnSpPr/>
            <p:nvPr/>
          </p:nvCxnSpPr>
          <p:spPr>
            <a:xfrm flipH="1">
              <a:off x="6566734" y="4968734"/>
              <a:ext cx="295918" cy="27699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0848673-6308-40D2-89CE-70BB89AD8DBF}"/>
                </a:ext>
              </a:extLst>
            </p:cNvPr>
            <p:cNvSpPr txBox="1"/>
            <p:nvPr/>
          </p:nvSpPr>
          <p:spPr>
            <a:xfrm flipH="1">
              <a:off x="6704736" y="2826910"/>
              <a:ext cx="62453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Nickel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108777E1-3917-4433-B93B-28FE0676EFC8}"/>
              </a:ext>
            </a:extLst>
          </p:cNvPr>
          <p:cNvSpPr txBox="1"/>
          <p:nvPr/>
        </p:nvSpPr>
        <p:spPr>
          <a:xfrm>
            <a:off x="7418719" y="5871713"/>
            <a:ext cx="4698520" cy="2616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b="1" dirty="0"/>
              <a:t>From: The Evolution of Population III Stars, Stephen Redman, Astronomy 534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F64846B-5171-4E3E-AE12-24CFFC73CC42}"/>
              </a:ext>
            </a:extLst>
          </p:cNvPr>
          <p:cNvSpPr txBox="1"/>
          <p:nvPr/>
        </p:nvSpPr>
        <p:spPr>
          <a:xfrm>
            <a:off x="8462525" y="874144"/>
            <a:ext cx="3244125" cy="48013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But it gets better…</a:t>
            </a:r>
          </a:p>
          <a:p>
            <a:endParaRPr lang="en-US" b="1" dirty="0"/>
          </a:p>
          <a:p>
            <a:r>
              <a:rPr lang="en-US" b="1" dirty="0"/>
              <a:t>PISN create massive amounts of light metals, lighter than Ni. </a:t>
            </a:r>
          </a:p>
          <a:p>
            <a:endParaRPr lang="en-US" b="1" dirty="0"/>
          </a:p>
          <a:p>
            <a:r>
              <a:rPr lang="en-US" b="1" dirty="0"/>
              <a:t>Oxygen is the big winner, comprising as much as half the matter dispersed. </a:t>
            </a:r>
          </a:p>
          <a:p>
            <a:endParaRPr lang="en-US" b="1" dirty="0"/>
          </a:p>
          <a:p>
            <a:r>
              <a:rPr lang="en-US" b="1" dirty="0"/>
              <a:t>Other elements are all on the exothermic side of nucleosynthesis. </a:t>
            </a:r>
          </a:p>
          <a:p>
            <a:endParaRPr lang="en-US" b="1" dirty="0"/>
          </a:p>
          <a:p>
            <a:r>
              <a:rPr lang="en-US" b="1" dirty="0"/>
              <a:t>Dispersal into the ISM would pollute existing stars, seed GMCs with metals we find in the next generation of stars. </a:t>
            </a:r>
          </a:p>
        </p:txBody>
      </p:sp>
    </p:spTree>
    <p:extLst>
      <p:ext uri="{BB962C8B-B14F-4D97-AF65-F5344CB8AC3E}">
        <p14:creationId xmlns:p14="http://schemas.microsoft.com/office/powerpoint/2010/main" val="30519611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9A9C8-057D-4906-8719-434FED468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3B6333-B32F-477F-903A-8603562130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31985"/>
            <a:ext cx="10749952" cy="5060890"/>
          </a:xfrm>
        </p:spPr>
        <p:txBody>
          <a:bodyPr>
            <a:normAutofit fontScale="92500"/>
          </a:bodyPr>
          <a:lstStyle/>
          <a:p>
            <a:r>
              <a:rPr lang="en-US" dirty="0"/>
              <a:t>First stars had 10</a:t>
            </a:r>
            <a:r>
              <a:rPr lang="en-US" baseline="30000" dirty="0"/>
              <a:t>-10</a:t>
            </a:r>
            <a:r>
              <a:rPr lang="en-US" dirty="0"/>
              <a:t> metals compared with Hydrogen and Helium</a:t>
            </a:r>
          </a:p>
          <a:p>
            <a:pPr lvl="1"/>
            <a:r>
              <a:rPr lang="en-US" dirty="0"/>
              <a:t>Lack of metals hampered molecular cloud cooling, driving up star size</a:t>
            </a:r>
          </a:p>
          <a:p>
            <a:pPr lvl="1"/>
            <a:r>
              <a:rPr lang="en-US" dirty="0"/>
              <a:t>High mass density, large Jeans Mass, led to very large stars</a:t>
            </a:r>
          </a:p>
          <a:p>
            <a:r>
              <a:rPr lang="en-US" dirty="0"/>
              <a:t>Stars with no metals had no way to oppose the inflow of matter</a:t>
            </a:r>
          </a:p>
          <a:p>
            <a:pPr lvl="1"/>
            <a:r>
              <a:rPr lang="en-US" dirty="0"/>
              <a:t>H and He are fully ionized at less than 1 MK, forming plasma (nuclei &amp; electrons)</a:t>
            </a:r>
          </a:p>
          <a:p>
            <a:pPr lvl="1"/>
            <a:r>
              <a:rPr lang="en-US" dirty="0"/>
              <a:t>Plasma has no cross section for photons to “press” on, to create equilibrium</a:t>
            </a:r>
          </a:p>
          <a:p>
            <a:pPr lvl="1"/>
            <a:r>
              <a:rPr lang="en-US" dirty="0"/>
              <a:t>Proton-proton reaction is not temperature sensitive, but shifts energy into neutrinos</a:t>
            </a:r>
          </a:p>
          <a:p>
            <a:r>
              <a:rPr lang="en-US"/>
              <a:t>Reduced radiation </a:t>
            </a:r>
            <a:r>
              <a:rPr lang="en-US" dirty="0"/>
              <a:t>pressure triggers runaway gravitational collapse…</a:t>
            </a:r>
          </a:p>
          <a:p>
            <a:pPr lvl="1"/>
            <a:r>
              <a:rPr lang="en-US" dirty="0"/>
              <a:t>Onset of Triple Alpha process fusion, with sharply rising temperature and pressure</a:t>
            </a:r>
          </a:p>
          <a:p>
            <a:pPr lvl="1"/>
            <a:r>
              <a:rPr lang="en-US" dirty="0"/>
              <a:t>Onset of positron-electron pair production, which again drops photon energy, but in a recoverable way should temperatures and pressures fall…</a:t>
            </a:r>
          </a:p>
          <a:p>
            <a:r>
              <a:rPr lang="en-US" dirty="0"/>
              <a:t>Eventually, collapse reverses… and the antimatter core disperses everything!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6397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5A3E4-7ED8-4BAE-92AB-69BBA28F1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Acknowlegdgements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E5E8DD-A7A1-49F8-988E-3864E55021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56205" cy="4351338"/>
          </a:xfrm>
        </p:spPr>
        <p:txBody>
          <a:bodyPr>
            <a:normAutofit/>
          </a:bodyPr>
          <a:lstStyle/>
          <a:p>
            <a:r>
              <a:rPr lang="en-US" sz="2400" dirty="0"/>
              <a:t>Stellar Astronomy Course Materials, Physics 104, (author unknown), RIT</a:t>
            </a:r>
          </a:p>
          <a:p>
            <a:r>
              <a:rPr lang="en-US" sz="2400" dirty="0"/>
              <a:t>“The Evolution of Population III Stars” Astronomy 534, Stephen Redman, Penn State</a:t>
            </a:r>
          </a:p>
          <a:p>
            <a:r>
              <a:rPr lang="en-US" sz="2400" dirty="0"/>
              <a:t>“The First Stars in the Universe” Scientific American, December 2001, pp 64-71. </a:t>
            </a:r>
          </a:p>
          <a:p>
            <a:r>
              <a:rPr lang="en-US" sz="2400" dirty="0"/>
              <a:t>Wikipedia Articles:</a:t>
            </a:r>
            <a:br>
              <a:rPr lang="en-US" sz="2400" dirty="0"/>
            </a:br>
            <a:r>
              <a:rPr lang="en-US" sz="2400" dirty="0"/>
              <a:t>	Heat Capacity</a:t>
            </a:r>
            <a:br>
              <a:rPr lang="en-US" sz="2400" dirty="0"/>
            </a:br>
            <a:r>
              <a:rPr lang="en-US" sz="2400" dirty="0"/>
              <a:t>	Proton–</a:t>
            </a:r>
            <a:r>
              <a:rPr lang="en-US" sz="2400" dirty="0" err="1"/>
              <a:t>proton_chain_reaction</a:t>
            </a:r>
            <a:br>
              <a:rPr lang="en-US" sz="2400" dirty="0"/>
            </a:br>
            <a:r>
              <a:rPr lang="en-US" sz="2400" dirty="0"/>
              <a:t>	</a:t>
            </a:r>
            <a:r>
              <a:rPr lang="en-US" sz="2400" dirty="0" err="1"/>
              <a:t>CNO_cycle</a:t>
            </a:r>
            <a:br>
              <a:rPr lang="en-US" sz="2400" dirty="0"/>
            </a:br>
            <a:r>
              <a:rPr lang="en-US" sz="2400" dirty="0"/>
              <a:t>	Triple-</a:t>
            </a:r>
            <a:r>
              <a:rPr lang="en-US" sz="2400" dirty="0" err="1"/>
              <a:t>alpha_process</a:t>
            </a:r>
            <a:endParaRPr lang="en-US" sz="2400" dirty="0"/>
          </a:p>
          <a:p>
            <a:r>
              <a:rPr lang="en-US" sz="2400" dirty="0"/>
              <a:t>General Chemistry, CHEM 1411, Mr. Kevin A. Boudreaux, Angelo State University</a:t>
            </a:r>
          </a:p>
        </p:txBody>
      </p:sp>
    </p:spTree>
    <p:extLst>
      <p:ext uri="{BB962C8B-B14F-4D97-AF65-F5344CB8AC3E}">
        <p14:creationId xmlns:p14="http://schemas.microsoft.com/office/powerpoint/2010/main" val="3783590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2BAEA0-FA66-4234-B0CE-497B1CE75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4C9142-13C1-4B7F-9582-904A0D74F6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3792"/>
            <a:ext cx="10515600" cy="4623171"/>
          </a:xfrm>
        </p:spPr>
        <p:txBody>
          <a:bodyPr>
            <a:normAutofit/>
          </a:bodyPr>
          <a:lstStyle/>
          <a:p>
            <a:r>
              <a:rPr lang="en-US" dirty="0"/>
              <a:t>Gas Theory, Differences between Hydrogen, Helium and “Metals”</a:t>
            </a:r>
          </a:p>
          <a:p>
            <a:r>
              <a:rPr lang="en-US" dirty="0"/>
              <a:t>Review of Population 1 and 2 stellar evolution</a:t>
            </a:r>
          </a:p>
          <a:p>
            <a:pPr lvl="1"/>
            <a:r>
              <a:rPr lang="en-US" dirty="0"/>
              <a:t>Metallicity, Hydrostatic equilibrium, and How stellar fusion varies by size</a:t>
            </a:r>
          </a:p>
          <a:p>
            <a:r>
              <a:rPr lang="en-US" dirty="0"/>
              <a:t>How was early universe different from now?</a:t>
            </a:r>
          </a:p>
          <a:p>
            <a:pPr lvl="1"/>
            <a:r>
              <a:rPr lang="en-US" dirty="0"/>
              <a:t>Zero metallicity defined, Redshift scaling impacts: matter density, stellar size</a:t>
            </a:r>
          </a:p>
          <a:p>
            <a:r>
              <a:rPr lang="en-US" dirty="0"/>
              <a:t>What kind of stars did that universe form?</a:t>
            </a:r>
          </a:p>
          <a:p>
            <a:pPr lvl="1"/>
            <a:r>
              <a:rPr lang="en-US" dirty="0"/>
              <a:t>Stellar fusion options and limitations, Unique structural features</a:t>
            </a:r>
          </a:p>
          <a:p>
            <a:r>
              <a:rPr lang="en-US" dirty="0"/>
              <a:t>How did these early stars evolve?</a:t>
            </a:r>
          </a:p>
          <a:p>
            <a:pPr lvl="1"/>
            <a:r>
              <a:rPr lang="en-US" dirty="0"/>
              <a:t>Comparison of stellar endpoints with and without metals</a:t>
            </a:r>
          </a:p>
          <a:p>
            <a:pPr lvl="1"/>
            <a:r>
              <a:rPr lang="en-US" dirty="0"/>
              <a:t>Contributions to the Interstellar Medium</a:t>
            </a:r>
          </a:p>
        </p:txBody>
      </p:sp>
    </p:spTree>
    <p:extLst>
      <p:ext uri="{BB962C8B-B14F-4D97-AF65-F5344CB8AC3E}">
        <p14:creationId xmlns:p14="http://schemas.microsoft.com/office/powerpoint/2010/main" val="35383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4C8907E-BD28-4F65-9FA5-46619F5ED7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205" y="0"/>
            <a:ext cx="6858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71F0BE8-6951-41B6-990E-AA9033424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8511" y="365125"/>
            <a:ext cx="4815289" cy="1325563"/>
          </a:xfrm>
        </p:spPr>
        <p:txBody>
          <a:bodyPr/>
          <a:lstStyle/>
          <a:p>
            <a:r>
              <a:rPr lang="en-US" dirty="0"/>
              <a:t>When was “Early?”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4C75CD-F06E-4C87-BAA6-4AA4FD6084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4601" y="1766867"/>
            <a:ext cx="4170802" cy="4525599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n-US" dirty="0"/>
              <a:t>The Observable Universe</a:t>
            </a:r>
            <a:br>
              <a:rPr lang="en-US" dirty="0"/>
            </a:br>
            <a:r>
              <a:rPr lang="en-US" sz="2000" dirty="0"/>
              <a:t>(APOD 5/8/2018)</a:t>
            </a:r>
            <a:endParaRPr lang="en-US" dirty="0"/>
          </a:p>
          <a:p>
            <a:r>
              <a:rPr lang="en-US" sz="2400" dirty="0"/>
              <a:t>“Illustrates the observable universe on an increasingly compact scale, with the Earth and Sun at the center…”</a:t>
            </a:r>
            <a:br>
              <a:rPr lang="en-US" sz="2400" dirty="0"/>
            </a:br>
            <a:endParaRPr lang="en-US" sz="2400" dirty="0"/>
          </a:p>
          <a:p>
            <a:pPr lvl="1"/>
            <a:r>
              <a:rPr lang="en-US" sz="2000" dirty="0"/>
              <a:t>Big Bang</a:t>
            </a:r>
          </a:p>
          <a:p>
            <a:pPr lvl="1"/>
            <a:r>
              <a:rPr lang="en-US" sz="2000" dirty="0"/>
              <a:t>CMB – transparency</a:t>
            </a:r>
          </a:p>
          <a:p>
            <a:pPr marL="0" indent="0">
              <a:buNone/>
            </a:pPr>
            <a:r>
              <a:rPr lang="en-US" sz="2400" dirty="0"/>
              <a:t>	“Early”</a:t>
            </a:r>
          </a:p>
          <a:p>
            <a:pPr lvl="1"/>
            <a:r>
              <a:rPr lang="en-US" sz="2000" dirty="0"/>
              <a:t>Re-ionization, first galaxies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4D109E7-308B-4E5C-8E33-D11DB9280417}"/>
              </a:ext>
            </a:extLst>
          </p:cNvPr>
          <p:cNvCxnSpPr>
            <a:cxnSpLocks/>
          </p:cNvCxnSpPr>
          <p:nvPr/>
        </p:nvCxnSpPr>
        <p:spPr>
          <a:xfrm flipH="1" flipV="1">
            <a:off x="6933468" y="4288500"/>
            <a:ext cx="676710" cy="161580"/>
          </a:xfrm>
          <a:prstGeom prst="straightConnector1">
            <a:avLst/>
          </a:prstGeom>
          <a:ln w="50800">
            <a:solidFill>
              <a:schemeClr val="accent2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3855E67-9CED-411B-B967-8A3D3EE44B9E}"/>
              </a:ext>
            </a:extLst>
          </p:cNvPr>
          <p:cNvCxnSpPr>
            <a:cxnSpLocks/>
          </p:cNvCxnSpPr>
          <p:nvPr/>
        </p:nvCxnSpPr>
        <p:spPr>
          <a:xfrm flipH="1" flipV="1">
            <a:off x="6697980" y="4572000"/>
            <a:ext cx="942678" cy="203906"/>
          </a:xfrm>
          <a:prstGeom prst="straightConnector1">
            <a:avLst/>
          </a:prstGeom>
          <a:ln w="50800">
            <a:solidFill>
              <a:schemeClr val="accent2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B3E5B3A-FF2C-48EF-9EAE-6289AD286AD1}"/>
              </a:ext>
            </a:extLst>
          </p:cNvPr>
          <p:cNvCxnSpPr>
            <a:cxnSpLocks/>
          </p:cNvCxnSpPr>
          <p:nvPr/>
        </p:nvCxnSpPr>
        <p:spPr>
          <a:xfrm flipH="1" flipV="1">
            <a:off x="6096000" y="5237923"/>
            <a:ext cx="1544658" cy="332298"/>
          </a:xfrm>
          <a:prstGeom prst="straightConnector1">
            <a:avLst/>
          </a:prstGeom>
          <a:ln w="50800">
            <a:solidFill>
              <a:schemeClr val="accent2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Arrow: Striped Right 15">
            <a:extLst>
              <a:ext uri="{FF2B5EF4-FFF2-40B4-BE49-F238E27FC236}">
                <a16:creationId xmlns:a16="http://schemas.microsoft.com/office/drawing/2014/main" id="{3B165F37-21A1-44F4-B07A-0F70BA902016}"/>
              </a:ext>
            </a:extLst>
          </p:cNvPr>
          <p:cNvSpPr/>
          <p:nvPr/>
        </p:nvSpPr>
        <p:spPr>
          <a:xfrm rot="11583666">
            <a:off x="6478393" y="4912672"/>
            <a:ext cx="1180016" cy="291765"/>
          </a:xfrm>
          <a:prstGeom prst="stripedRightArrow">
            <a:avLst>
              <a:gd name="adj1" fmla="val 31090"/>
              <a:gd name="adj2" fmla="val 163497"/>
            </a:avLst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0">
                <a:schemeClr val="accent2">
                  <a:lumMod val="0"/>
                  <a:lumOff val="100000"/>
                </a:schemeClr>
              </a:gs>
              <a:gs pos="85000">
                <a:schemeClr val="accent2">
                  <a:lumMod val="75000"/>
                </a:schemeClr>
              </a:gs>
            </a:gsLst>
            <a:lin ang="3600000" scaled="0"/>
            <a:tileRect/>
          </a:gradFill>
          <a:ln w="254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5754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52C31A85-F1C7-42BA-A749-AF55DF188A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7314" y="3596816"/>
            <a:ext cx="3465676" cy="25999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321918D-62B8-4D64-A4F8-73DF4507D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00967"/>
          </a:xfrm>
        </p:spPr>
        <p:txBody>
          <a:bodyPr/>
          <a:lstStyle/>
          <a:p>
            <a:r>
              <a:rPr lang="en-US" dirty="0"/>
              <a:t>Kinetic Theory of Gases and Heat Capacity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7742B5C-0F51-422B-8DA4-FCB6E412BF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8907" y="1366092"/>
            <a:ext cx="8206649" cy="496860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Kinetic Theory posits that gas pressure on a surface is due to impacts from individual atoms on that surface.</a:t>
            </a:r>
          </a:p>
          <a:p>
            <a:r>
              <a:rPr lang="en-US" dirty="0"/>
              <a:t>Electron clouds of gas atoms and boundary interact</a:t>
            </a:r>
          </a:p>
          <a:p>
            <a:pPr marL="457200" lvl="1" indent="0">
              <a:buNone/>
            </a:pPr>
            <a:r>
              <a:rPr lang="en-US" dirty="0"/>
              <a:t>PV = </a:t>
            </a:r>
            <a:r>
              <a:rPr lang="en-US" dirty="0" err="1"/>
              <a:t>nRT</a:t>
            </a:r>
            <a:r>
              <a:rPr lang="en-US" dirty="0"/>
              <a:t> – ideal gas law relating pressure, temperature</a:t>
            </a:r>
          </a:p>
          <a:p>
            <a:r>
              <a:rPr lang="en-US" dirty="0"/>
              <a:t>Assumes spherical atoms, with zero rotational inertia</a:t>
            </a:r>
          </a:p>
          <a:p>
            <a:pPr lvl="1"/>
            <a:r>
              <a:rPr lang="en-US" dirty="0"/>
              <a:t>Molar Heat Capacity: degrees of freedom x ½ R</a:t>
            </a:r>
          </a:p>
          <a:p>
            <a:pPr lvl="1"/>
            <a:r>
              <a:rPr lang="en-US" dirty="0"/>
              <a:t>Noble gases (He, Ne, etc.) obey this relation, </a:t>
            </a:r>
            <a:r>
              <a:rPr lang="en-US" dirty="0" err="1"/>
              <a:t>Cv,m</a:t>
            </a:r>
            <a:r>
              <a:rPr lang="en-US" dirty="0"/>
              <a:t> = 3/2R</a:t>
            </a:r>
          </a:p>
          <a:p>
            <a:r>
              <a:rPr lang="en-US" dirty="0"/>
              <a:t>Diatomic molecules more complex – rotation, vibration</a:t>
            </a:r>
          </a:p>
          <a:p>
            <a:pPr lvl="1"/>
            <a:r>
              <a:rPr lang="en-US" dirty="0"/>
              <a:t>Rotation adds 2 degrees of freedom, so </a:t>
            </a:r>
            <a:r>
              <a:rPr lang="en-US" dirty="0" err="1"/>
              <a:t>Cv,m</a:t>
            </a:r>
            <a:r>
              <a:rPr lang="en-US" dirty="0"/>
              <a:t> = 5/2R @ STP</a:t>
            </a:r>
          </a:p>
          <a:p>
            <a:pPr lvl="1"/>
            <a:r>
              <a:rPr lang="en-US" dirty="0"/>
              <a:t>Vibration temperature sensitive, max </a:t>
            </a:r>
            <a:r>
              <a:rPr lang="en-US" dirty="0" err="1"/>
              <a:t>Cv,m</a:t>
            </a:r>
            <a:r>
              <a:rPr lang="en-US" dirty="0"/>
              <a:t> = 7/2R</a:t>
            </a:r>
          </a:p>
          <a:p>
            <a:r>
              <a:rPr lang="en-US" dirty="0"/>
              <a:t>Big Bang condensation: plasma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en-US" dirty="0"/>
              <a:t> atoms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en-US" dirty="0"/>
              <a:t> molecules</a:t>
            </a:r>
          </a:p>
          <a:p>
            <a:pPr lvl="1"/>
            <a:r>
              <a:rPr lang="en-US" dirty="0"/>
              <a:t>As H cools and forms molecules, its ability to hold energy rises</a:t>
            </a:r>
          </a:p>
          <a:p>
            <a:pPr lvl="1"/>
            <a:r>
              <a:rPr lang="en-US" dirty="0"/>
              <a:t>Increased heat capacity means </a:t>
            </a:r>
            <a:r>
              <a:rPr lang="en-US" u="sng" dirty="0"/>
              <a:t>temperature falls</a:t>
            </a:r>
            <a:r>
              <a:rPr lang="en-US" dirty="0"/>
              <a:t> where H</a:t>
            </a:r>
            <a:r>
              <a:rPr lang="en-US" baseline="-25000" dirty="0"/>
              <a:t>2</a:t>
            </a:r>
            <a:r>
              <a:rPr lang="en-US" dirty="0"/>
              <a:t> forms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72E6FE8-0DF8-428C-9E4F-AFE95BADEB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0523" y="1190452"/>
            <a:ext cx="2857500" cy="250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452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CA71E-559E-4E9B-8812-BDC348340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89102"/>
          </a:xfrm>
        </p:spPr>
        <p:txBody>
          <a:bodyPr>
            <a:normAutofit/>
          </a:bodyPr>
          <a:lstStyle/>
          <a:p>
            <a:r>
              <a:rPr lang="en-US" dirty="0"/>
              <a:t>Differences between H, He and Metals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ECCDED-1991-40BE-9638-5AB8FDC686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489" y="2214850"/>
            <a:ext cx="9711369" cy="37644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2C4D826-93C5-4807-9866-6558D71B7198}"/>
              </a:ext>
            </a:extLst>
          </p:cNvPr>
          <p:cNvSpPr txBox="1"/>
          <p:nvPr/>
        </p:nvSpPr>
        <p:spPr>
          <a:xfrm>
            <a:off x="705079" y="1956870"/>
            <a:ext cx="3770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/>
              <a:t>Hydrogen, Helium, Lithium, Beryllium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3EB48C-1BD2-4EF5-8864-8D3D91749F34}"/>
              </a:ext>
            </a:extLst>
          </p:cNvPr>
          <p:cNvSpPr txBox="1"/>
          <p:nvPr/>
        </p:nvSpPr>
        <p:spPr>
          <a:xfrm>
            <a:off x="5212987" y="1956870"/>
            <a:ext cx="4860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/>
              <a:t>Boron, Carbon, Nitrogen, Oxygen, Fluorine, Neon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873D43-1846-45D0-9156-B57D7E6F6B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34647" y="2289438"/>
            <a:ext cx="2257353" cy="3252046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/>
              <a:t>Matter and energy interact primarily through electron clouds. </a:t>
            </a:r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r>
              <a:rPr lang="en-US" sz="1800" b="1" dirty="0"/>
              <a:t>Shape of electron cloud changes as the atomic number increases.</a:t>
            </a:r>
            <a:br>
              <a:rPr lang="en-US" sz="1800" b="1" dirty="0"/>
            </a:br>
            <a:r>
              <a:rPr lang="en-US" sz="1800" b="1" dirty="0"/>
              <a:t>- spherical (“s” shell)</a:t>
            </a:r>
            <a:br>
              <a:rPr lang="en-US" sz="1800" b="1" dirty="0"/>
            </a:br>
            <a:r>
              <a:rPr lang="en-US" sz="1800" b="1" dirty="0"/>
              <a:t>- lobed (p, d, f shells)</a:t>
            </a:r>
          </a:p>
          <a:p>
            <a:pPr marL="0" indent="0">
              <a:buNone/>
            </a:pP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291905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A294BF-026F-42FB-9E8B-103282168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Differences between H, He and Metals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16A34F-4A9B-481A-80C1-76E5C2CD5D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7067" y="2620446"/>
            <a:ext cx="5355578" cy="387242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F4B2130-2D2F-4FC5-A767-2648C71A90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3959" y="3095361"/>
            <a:ext cx="7944310" cy="3397514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D8E10D2-AA2F-4B1D-A6D1-8036B612A7BB}"/>
              </a:ext>
            </a:extLst>
          </p:cNvPr>
          <p:cNvSpPr txBox="1">
            <a:spLocks/>
          </p:cNvSpPr>
          <p:nvPr/>
        </p:nvSpPr>
        <p:spPr>
          <a:xfrm>
            <a:off x="319490" y="1602954"/>
            <a:ext cx="4104469" cy="107965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b="1" dirty="0"/>
              <a:t>The size of electron clouds varies as atomic number increases.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800" b="1" dirty="0"/>
              <a:t>- H, He </a:t>
            </a:r>
            <a:r>
              <a:rPr lang="en-US" sz="1800" b="1" u="sng" dirty="0"/>
              <a:t>only 25% the size </a:t>
            </a:r>
            <a:r>
              <a:rPr lang="en-US" sz="1800" b="1" dirty="0"/>
              <a:t>of Li, half CNO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800" b="1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A09CE84-662B-4631-AEEC-91F792C70968}"/>
              </a:ext>
            </a:extLst>
          </p:cNvPr>
          <p:cNvSpPr txBox="1">
            <a:spLocks/>
          </p:cNvSpPr>
          <p:nvPr/>
        </p:nvSpPr>
        <p:spPr>
          <a:xfrm>
            <a:off x="4874965" y="1602954"/>
            <a:ext cx="6907575" cy="162498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b="1" dirty="0"/>
              <a:t>“First” ionization is removal of one electron.</a:t>
            </a:r>
            <a:br>
              <a:rPr lang="en-US" sz="1800" b="1" dirty="0"/>
            </a:br>
            <a:r>
              <a:rPr lang="en-US" sz="1800" b="1" dirty="0"/>
              <a:t>- Hydrogen becomes plasma, others shrink a little in size.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800" b="1" dirty="0"/>
              <a:t>Much greater energy required to remove additional electrons</a:t>
            </a:r>
            <a:br>
              <a:rPr lang="en-US" sz="1800" b="1" dirty="0"/>
            </a:br>
            <a:r>
              <a:rPr lang="en-US" sz="1800" b="1" dirty="0"/>
              <a:t>- As atomic number increases, it becomes harder to make plasma.</a:t>
            </a:r>
            <a:br>
              <a:rPr lang="en-US" sz="1800" b="1" dirty="0"/>
            </a:br>
            <a:r>
              <a:rPr lang="en-US" sz="1800" b="1" dirty="0"/>
              <a:t>- Hydrogen requires 0.1 Megakelvin; </a:t>
            </a:r>
            <a:r>
              <a:rPr lang="en-US" sz="1800" b="1" u="sng" dirty="0"/>
              <a:t>Oxygen requires 10 MK</a:t>
            </a:r>
          </a:p>
        </p:txBody>
      </p:sp>
    </p:spTree>
    <p:extLst>
      <p:ext uri="{BB962C8B-B14F-4D97-AF65-F5344CB8AC3E}">
        <p14:creationId xmlns:p14="http://schemas.microsoft.com/office/powerpoint/2010/main" val="4049641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A202407-DBED-468D-B1AA-AAE85193869D}"/>
              </a:ext>
            </a:extLst>
          </p:cNvPr>
          <p:cNvSpPr/>
          <p:nvPr/>
        </p:nvSpPr>
        <p:spPr>
          <a:xfrm rot="20388051">
            <a:off x="62770" y="2623467"/>
            <a:ext cx="6908528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Today’s Universe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Stellar Populations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1867" y="1447800"/>
            <a:ext cx="3733800" cy="17526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000" dirty="0"/>
              <a:t>The Galaxy contains two populations of stars, distinguished by the abundance of atoms heavier than Helium — ‘metals’.</a:t>
            </a:r>
          </a:p>
          <a:p>
            <a:endParaRPr lang="en-US" sz="2000" dirty="0"/>
          </a:p>
        </p:txBody>
      </p:sp>
      <p:sp>
        <p:nvSpPr>
          <p:cNvPr id="7" name="Rectangle 6"/>
          <p:cNvSpPr/>
          <p:nvPr/>
        </p:nvSpPr>
        <p:spPr>
          <a:xfrm>
            <a:off x="4628067" y="1524001"/>
            <a:ext cx="4876800" cy="22124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2000"/>
              </a:spcBef>
              <a:buClr>
                <a:srgbClr val="FF7F01"/>
              </a:buClr>
              <a:buSzPct val="90000"/>
            </a:pPr>
            <a:r>
              <a:rPr lang="en-US" sz="2000" b="1" dirty="0">
                <a:solidFill>
                  <a:srgbClr val="103154">
                    <a:lumMod val="90000"/>
                    <a:lumOff val="10000"/>
                  </a:srgbClr>
                </a:solidFill>
              </a:rPr>
              <a:t>Population I stars </a:t>
            </a:r>
          </a:p>
          <a:p>
            <a:pPr marL="349250" lvl="1">
              <a:lnSpc>
                <a:spcPct val="90000"/>
              </a:lnSpc>
              <a:spcBef>
                <a:spcPts val="600"/>
              </a:spcBef>
              <a:buClr>
                <a:srgbClr val="FF7F01"/>
              </a:buClr>
              <a:buSzPct val="90000"/>
            </a:pPr>
            <a:r>
              <a:rPr lang="en-US" dirty="0">
                <a:solidFill>
                  <a:srgbClr val="103154">
                    <a:lumMod val="90000"/>
                    <a:lumOff val="10000"/>
                  </a:srgbClr>
                </a:solidFill>
              </a:rPr>
              <a:t>found in the disk</a:t>
            </a:r>
          </a:p>
          <a:p>
            <a:pPr marL="349250" lvl="1">
              <a:lnSpc>
                <a:spcPct val="90000"/>
              </a:lnSpc>
              <a:spcBef>
                <a:spcPts val="600"/>
              </a:spcBef>
              <a:buClr>
                <a:srgbClr val="FF7F01"/>
              </a:buClr>
              <a:buSzPct val="90000"/>
            </a:pPr>
            <a:r>
              <a:rPr lang="en-US" dirty="0">
                <a:solidFill>
                  <a:srgbClr val="103154">
                    <a:lumMod val="90000"/>
                    <a:lumOff val="10000"/>
                  </a:srgbClr>
                </a:solidFill>
              </a:rPr>
              <a:t>metal rich, relatively young</a:t>
            </a:r>
          </a:p>
          <a:p>
            <a:pPr>
              <a:lnSpc>
                <a:spcPct val="90000"/>
              </a:lnSpc>
              <a:spcBef>
                <a:spcPts val="2000"/>
              </a:spcBef>
              <a:buClr>
                <a:srgbClr val="FF7F01"/>
              </a:buClr>
              <a:buSzPct val="90000"/>
            </a:pPr>
            <a:r>
              <a:rPr lang="en-US" sz="2000" b="1" dirty="0">
                <a:solidFill>
                  <a:srgbClr val="103154">
                    <a:lumMod val="90000"/>
                    <a:lumOff val="10000"/>
                  </a:srgbClr>
                </a:solidFill>
              </a:rPr>
              <a:t>Population II stars</a:t>
            </a:r>
          </a:p>
          <a:p>
            <a:pPr marL="349250" lvl="1">
              <a:lnSpc>
                <a:spcPct val="90000"/>
              </a:lnSpc>
              <a:spcBef>
                <a:spcPts val="600"/>
              </a:spcBef>
              <a:buClr>
                <a:srgbClr val="FF7F01"/>
              </a:buClr>
              <a:buSzPct val="90000"/>
            </a:pPr>
            <a:r>
              <a:rPr lang="en-US" dirty="0">
                <a:solidFill>
                  <a:srgbClr val="103154">
                    <a:lumMod val="90000"/>
                    <a:lumOff val="10000"/>
                  </a:srgbClr>
                </a:solidFill>
              </a:rPr>
              <a:t>found in spheroid (halo)</a:t>
            </a:r>
          </a:p>
          <a:p>
            <a:pPr marL="349250" lvl="1">
              <a:lnSpc>
                <a:spcPct val="90000"/>
              </a:lnSpc>
              <a:spcBef>
                <a:spcPts val="600"/>
              </a:spcBef>
              <a:buClr>
                <a:srgbClr val="FF7F01"/>
              </a:buClr>
              <a:buSzPct val="90000"/>
            </a:pPr>
            <a:r>
              <a:rPr lang="en-US" dirty="0">
                <a:solidFill>
                  <a:srgbClr val="103154">
                    <a:lumMod val="90000"/>
                    <a:lumOff val="10000"/>
                  </a:srgbClr>
                </a:solidFill>
              </a:rPr>
              <a:t>metal poor, old (first generation of stars) </a:t>
            </a:r>
          </a:p>
        </p:txBody>
      </p:sp>
      <p:pic>
        <p:nvPicPr>
          <p:cNvPr id="8" name="Picture 1038" descr="15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85"/>
          <a:stretch>
            <a:fillRect/>
          </a:stretch>
        </p:blipFill>
        <p:spPr bwMode="auto">
          <a:xfrm>
            <a:off x="4225261" y="3886200"/>
            <a:ext cx="5181600" cy="277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1044"/>
          <p:cNvGrpSpPr>
            <a:grpSpLocks/>
          </p:cNvGrpSpPr>
          <p:nvPr/>
        </p:nvGrpSpPr>
        <p:grpSpPr bwMode="auto">
          <a:xfrm>
            <a:off x="754567" y="3911601"/>
            <a:ext cx="3199812" cy="923925"/>
            <a:chOff x="816" y="2224"/>
            <a:chExt cx="1520" cy="582"/>
          </a:xfrm>
        </p:grpSpPr>
        <p:sp>
          <p:nvSpPr>
            <p:cNvPr id="10" name="Text Box 1031"/>
            <p:cNvSpPr txBox="1">
              <a:spLocks noChangeArrowheads="1"/>
            </p:cNvSpPr>
            <p:nvPr/>
          </p:nvSpPr>
          <p:spPr bwMode="auto">
            <a:xfrm>
              <a:off x="816" y="2224"/>
              <a:ext cx="1405" cy="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800" b="1" dirty="0">
                  <a:solidFill>
                    <a:srgbClr val="2F2B20"/>
                  </a:solidFill>
                </a:rPr>
                <a:t>Population I:</a:t>
              </a:r>
              <a:r>
                <a:rPr lang="en-US" sz="1800" dirty="0">
                  <a:solidFill>
                    <a:srgbClr val="2F2B20"/>
                  </a:solidFill>
                </a:rPr>
                <a:t> Many absorption lines also from heavier elements (metals).</a:t>
              </a:r>
            </a:p>
          </p:txBody>
        </p:sp>
        <p:sp>
          <p:nvSpPr>
            <p:cNvPr id="11" name="Line 1040"/>
            <p:cNvSpPr>
              <a:spLocks noChangeShapeType="1"/>
            </p:cNvSpPr>
            <p:nvPr/>
          </p:nvSpPr>
          <p:spPr bwMode="auto">
            <a:xfrm>
              <a:off x="2119" y="2688"/>
              <a:ext cx="217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" name="Group 1045"/>
          <p:cNvGrpSpPr>
            <a:grpSpLocks/>
          </p:cNvGrpSpPr>
          <p:nvPr/>
        </p:nvGrpSpPr>
        <p:grpSpPr bwMode="auto">
          <a:xfrm>
            <a:off x="754568" y="5227638"/>
            <a:ext cx="3162299" cy="1016000"/>
            <a:chOff x="337" y="3053"/>
            <a:chExt cx="1992" cy="640"/>
          </a:xfrm>
        </p:grpSpPr>
        <p:sp>
          <p:nvSpPr>
            <p:cNvPr id="13" name="Text Box 1030"/>
            <p:cNvSpPr txBox="1">
              <a:spLocks noChangeArrowheads="1"/>
            </p:cNvSpPr>
            <p:nvPr/>
          </p:nvSpPr>
          <p:spPr bwMode="auto">
            <a:xfrm>
              <a:off x="337" y="3053"/>
              <a:ext cx="1933" cy="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800" b="1" dirty="0">
                  <a:solidFill>
                    <a:srgbClr val="2F2B20"/>
                  </a:solidFill>
                </a:rPr>
                <a:t>Population II:</a:t>
              </a:r>
              <a:r>
                <a:rPr lang="en-US" dirty="0">
                  <a:solidFill>
                    <a:srgbClr val="2F2B20"/>
                  </a:solidFill>
                </a:rPr>
                <a:t> </a:t>
              </a:r>
              <a:r>
                <a:rPr lang="en-US" sz="1800" dirty="0">
                  <a:solidFill>
                    <a:srgbClr val="2F2B20"/>
                  </a:solidFill>
                </a:rPr>
                <a:t>Absorption lines almost exclusively from hydrogen.</a:t>
              </a:r>
            </a:p>
          </p:txBody>
        </p:sp>
        <p:sp>
          <p:nvSpPr>
            <p:cNvPr id="14" name="Line 1043"/>
            <p:cNvSpPr>
              <a:spLocks noChangeShapeType="1"/>
            </p:cNvSpPr>
            <p:nvPr/>
          </p:nvSpPr>
          <p:spPr bwMode="auto">
            <a:xfrm>
              <a:off x="2065" y="3226"/>
              <a:ext cx="264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1118D56E-CE22-49B8-8378-C354635F5F7D}"/>
              </a:ext>
            </a:extLst>
          </p:cNvPr>
          <p:cNvSpPr txBox="1"/>
          <p:nvPr/>
        </p:nvSpPr>
        <p:spPr>
          <a:xfrm>
            <a:off x="8264106" y="563593"/>
            <a:ext cx="3775494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b="1" dirty="0"/>
              <a:t>Today, Oxygen is the most abundant “metal” in the universe, and metals are ubiquitous. Even “metal poor” stellar spectra show Fe and Ni, the heaviest elements that release energy by fusion.</a:t>
            </a:r>
          </a:p>
          <a:p>
            <a:pPr algn="l"/>
            <a:endParaRPr lang="en-US" b="1" dirty="0"/>
          </a:p>
          <a:p>
            <a:pPr algn="l"/>
            <a:r>
              <a:rPr lang="en-US" b="1" dirty="0"/>
              <a:t>How do we define “zero metallicity?”</a:t>
            </a:r>
          </a:p>
        </p:txBody>
      </p:sp>
    </p:spTree>
    <p:extLst>
      <p:ext uri="{BB962C8B-B14F-4D97-AF65-F5344CB8AC3E}">
        <p14:creationId xmlns:p14="http://schemas.microsoft.com/office/powerpoint/2010/main" val="2663737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Hydrostatic Equilibrium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771" y="1565454"/>
            <a:ext cx="4191000" cy="4572000"/>
          </a:xfrm>
        </p:spPr>
        <p:txBody>
          <a:bodyPr>
            <a:normAutofit/>
          </a:bodyPr>
          <a:lstStyle/>
          <a:p>
            <a:r>
              <a:rPr lang="en-US" sz="1800" dirty="0"/>
              <a:t>Stars form when </a:t>
            </a:r>
            <a:r>
              <a:rPr lang="ja-JP" altLang="en-US" sz="1800" dirty="0"/>
              <a:t>‘</a:t>
            </a:r>
            <a:r>
              <a:rPr lang="en-US" sz="1800" dirty="0"/>
              <a:t>birth</a:t>
            </a:r>
            <a:r>
              <a:rPr lang="ja-JP" altLang="en-US" sz="1800" dirty="0"/>
              <a:t>’</a:t>
            </a:r>
            <a:r>
              <a:rPr lang="en-US" sz="1800" dirty="0"/>
              <a:t> clouds undergo gravitational collapse</a:t>
            </a:r>
          </a:p>
          <a:p>
            <a:pPr lvl="1"/>
            <a:r>
              <a:rPr lang="en-US" sz="1600" dirty="0">
                <a:ea typeface="ＭＳ Ｐゴシック" charset="0"/>
              </a:rPr>
              <a:t>Why do they stop?</a:t>
            </a:r>
          </a:p>
          <a:p>
            <a:pPr lvl="1"/>
            <a:r>
              <a:rPr lang="en-US" sz="1600" dirty="0">
                <a:ea typeface="ＭＳ Ｐゴシック" charset="0"/>
              </a:rPr>
              <a:t>Main sequence stars are stable and long-lived</a:t>
            </a:r>
          </a:p>
          <a:p>
            <a:r>
              <a:rPr lang="en-US" sz="1800" dirty="0"/>
              <a:t>When fusion reactions ignite in the core, thermal pressure due to the energy released balances the gravitational force. The star has reached </a:t>
            </a:r>
            <a:r>
              <a:rPr lang="en-US" sz="1800" b="1" dirty="0"/>
              <a:t>Hydrostatic equilibrium</a:t>
            </a:r>
          </a:p>
          <a:p>
            <a:pPr marL="411480" lvl="1" indent="0">
              <a:buNone/>
            </a:pPr>
            <a:endParaRPr lang="en-US" sz="1600" dirty="0">
              <a:ea typeface="ＭＳ Ｐゴシック" charset="0"/>
            </a:endParaRPr>
          </a:p>
          <a:p>
            <a:endParaRPr lang="en-US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8</a:t>
            </a:fld>
            <a:endParaRPr lang="en-US"/>
          </a:p>
        </p:txBody>
      </p:sp>
      <p:pic>
        <p:nvPicPr>
          <p:cNvPr id="8" name="Picture 7" descr="14_02_Figure_Ann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771" y="1759244"/>
            <a:ext cx="4340853" cy="3965448"/>
          </a:xfrm>
          <a:prstGeom prst="rect">
            <a:avLst/>
          </a:prstGeom>
        </p:spPr>
      </p:pic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00930" y="5724692"/>
            <a:ext cx="2367281" cy="365760"/>
          </a:xfrm>
        </p:spPr>
        <p:txBody>
          <a:bodyPr/>
          <a:lstStyle/>
          <a:p>
            <a:r>
              <a:rPr lang="en-US" dirty="0"/>
              <a:t>Stellar Astronomy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F5B5A9C-9BD8-422E-BB75-329B20B7E4B1}"/>
              </a:ext>
            </a:extLst>
          </p:cNvPr>
          <p:cNvSpPr/>
          <p:nvPr/>
        </p:nvSpPr>
        <p:spPr>
          <a:xfrm rot="20388051">
            <a:off x="97274" y="4171668"/>
            <a:ext cx="6908528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Today’s Universe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C7CACE0-7933-4B08-BAF3-59A7CCD5E00E}"/>
              </a:ext>
            </a:extLst>
          </p:cNvPr>
          <p:cNvSpPr txBox="1"/>
          <p:nvPr/>
        </p:nvSpPr>
        <p:spPr>
          <a:xfrm>
            <a:off x="7589472" y="617748"/>
            <a:ext cx="451449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b="1" dirty="0"/>
              <a:t>Hydrostatic equilibrium relies on radiation pressure against infalling gas to counter the force of gravity.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0201920-025A-4E81-BFC7-AA907C1782A7}"/>
              </a:ext>
            </a:extLst>
          </p:cNvPr>
          <p:cNvSpPr txBox="1"/>
          <p:nvPr/>
        </p:nvSpPr>
        <p:spPr>
          <a:xfrm>
            <a:off x="9004624" y="1660255"/>
            <a:ext cx="299599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/>
            </a:lvl1pPr>
          </a:lstStyle>
          <a:p>
            <a:r>
              <a:rPr lang="en-US" dirty="0"/>
              <a:t>H and He are fully ionized by UV radiation, forming </a:t>
            </a:r>
            <a:r>
              <a:rPr lang="en-US" u="sng" dirty="0"/>
              <a:t>plasma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/>
              <a:t>This plasma is a mix of bare nuclei – protons and </a:t>
            </a:r>
            <a:r>
              <a:rPr lang="el-GR" dirty="0"/>
              <a:t>α</a:t>
            </a:r>
            <a:r>
              <a:rPr lang="en-US" dirty="0"/>
              <a:t>-particles – and free electrons.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Absent an electron cloud, plasma particles are 10,000 times smaller than atoms, giving radiation nothing to press against.</a:t>
            </a:r>
          </a:p>
          <a:p>
            <a:endParaRPr lang="en-US" dirty="0"/>
          </a:p>
          <a:p>
            <a:r>
              <a:rPr lang="en-US" dirty="0"/>
              <a:t>What happens when gravitational collapse meets little opposition?</a:t>
            </a:r>
          </a:p>
        </p:txBody>
      </p:sp>
    </p:spTree>
    <p:extLst>
      <p:ext uri="{BB962C8B-B14F-4D97-AF65-F5344CB8AC3E}">
        <p14:creationId xmlns:p14="http://schemas.microsoft.com/office/powerpoint/2010/main" val="3247714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Energy Transport Structure</a:t>
            </a:r>
          </a:p>
        </p:txBody>
      </p:sp>
      <p:pic>
        <p:nvPicPr>
          <p:cNvPr id="7" name="Picture 2" descr="1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7" r="3187"/>
          <a:stretch>
            <a:fillRect/>
          </a:stretch>
        </p:blipFill>
        <p:spPr>
          <a:xfrm>
            <a:off x="1524000" y="1371600"/>
            <a:ext cx="7620000" cy="4800600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9</a:t>
            </a:fld>
            <a:endParaRPr lang="en-US"/>
          </a:p>
        </p:txBody>
      </p:sp>
      <p:grpSp>
        <p:nvGrpSpPr>
          <p:cNvPr id="8" name="Group 3"/>
          <p:cNvGrpSpPr>
            <a:grpSpLocks/>
          </p:cNvGrpSpPr>
          <p:nvPr/>
        </p:nvGrpSpPr>
        <p:grpSpPr bwMode="auto">
          <a:xfrm>
            <a:off x="6934200" y="3429000"/>
            <a:ext cx="2286000" cy="1371600"/>
            <a:chOff x="4176" y="1872"/>
            <a:chExt cx="1440" cy="864"/>
          </a:xfrm>
        </p:grpSpPr>
        <p:sp>
          <p:nvSpPr>
            <p:cNvPr id="9" name="Text Box 4"/>
            <p:cNvSpPr txBox="1">
              <a:spLocks noChangeArrowheads="1"/>
            </p:cNvSpPr>
            <p:nvPr/>
          </p:nvSpPr>
          <p:spPr bwMode="auto">
            <a:xfrm>
              <a:off x="4176" y="1872"/>
              <a:ext cx="144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800" dirty="0">
                  <a:solidFill>
                    <a:srgbClr val="DFDCB7"/>
                  </a:solidFill>
                </a:rPr>
                <a:t>Inner </a:t>
              </a:r>
              <a:r>
                <a:rPr lang="en-US" sz="1800" dirty="0" err="1">
                  <a:solidFill>
                    <a:srgbClr val="DFDCB7"/>
                  </a:solidFill>
                </a:rPr>
                <a:t>radiative</a:t>
              </a:r>
              <a:r>
                <a:rPr lang="en-US" sz="1800" dirty="0">
                  <a:solidFill>
                    <a:srgbClr val="DFDCB7"/>
                  </a:solidFill>
                </a:rPr>
                <a:t>, outer convective zone</a:t>
              </a:r>
            </a:p>
          </p:txBody>
        </p:sp>
        <p:sp>
          <p:nvSpPr>
            <p:cNvPr id="10" name="Line 5"/>
            <p:cNvSpPr>
              <a:spLocks noChangeShapeType="1"/>
            </p:cNvSpPr>
            <p:nvPr/>
          </p:nvSpPr>
          <p:spPr bwMode="auto">
            <a:xfrm flipH="1">
              <a:off x="4176" y="2275"/>
              <a:ext cx="432" cy="317"/>
            </a:xfrm>
            <a:prstGeom prst="line">
              <a:avLst/>
            </a:prstGeom>
            <a:noFill/>
            <a:ln w="28575">
              <a:solidFill>
                <a:srgbClr val="A9A57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6"/>
            <p:cNvSpPr>
              <a:spLocks noChangeShapeType="1"/>
            </p:cNvSpPr>
            <p:nvPr/>
          </p:nvSpPr>
          <p:spPr bwMode="auto">
            <a:xfrm flipH="1">
              <a:off x="4560" y="2275"/>
              <a:ext cx="48" cy="413"/>
            </a:xfrm>
            <a:prstGeom prst="line">
              <a:avLst/>
            </a:prstGeom>
            <a:noFill/>
            <a:ln w="28575">
              <a:solidFill>
                <a:srgbClr val="A9A57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7"/>
            <p:cNvSpPr>
              <a:spLocks noChangeShapeType="1"/>
            </p:cNvSpPr>
            <p:nvPr/>
          </p:nvSpPr>
          <p:spPr bwMode="auto">
            <a:xfrm>
              <a:off x="4608" y="2275"/>
              <a:ext cx="192" cy="461"/>
            </a:xfrm>
            <a:prstGeom prst="line">
              <a:avLst/>
            </a:prstGeom>
            <a:noFill/>
            <a:ln w="28575">
              <a:solidFill>
                <a:srgbClr val="A9A57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" name="Group 8"/>
          <p:cNvGrpSpPr>
            <a:grpSpLocks/>
          </p:cNvGrpSpPr>
          <p:nvPr/>
        </p:nvGrpSpPr>
        <p:grpSpPr bwMode="auto">
          <a:xfrm>
            <a:off x="5486400" y="2073277"/>
            <a:ext cx="3200400" cy="1050925"/>
            <a:chOff x="3120" y="1085"/>
            <a:chExt cx="2016" cy="662"/>
          </a:xfrm>
        </p:grpSpPr>
        <p:sp>
          <p:nvSpPr>
            <p:cNvPr id="14" name="Text Box 9"/>
            <p:cNvSpPr txBox="1">
              <a:spLocks noChangeArrowheads="1"/>
            </p:cNvSpPr>
            <p:nvPr/>
          </p:nvSpPr>
          <p:spPr bwMode="auto">
            <a:xfrm>
              <a:off x="3504" y="1085"/>
              <a:ext cx="1632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800" dirty="0">
                  <a:solidFill>
                    <a:schemeClr val="bg2"/>
                  </a:solidFill>
                </a:rPr>
                <a:t>Inner convective, outer </a:t>
              </a:r>
              <a:r>
                <a:rPr lang="en-US" sz="1800" dirty="0" err="1">
                  <a:solidFill>
                    <a:schemeClr val="bg2"/>
                  </a:solidFill>
                </a:rPr>
                <a:t>radiative</a:t>
              </a:r>
              <a:r>
                <a:rPr lang="en-US" sz="1800" dirty="0">
                  <a:solidFill>
                    <a:schemeClr val="bg2"/>
                  </a:solidFill>
                </a:rPr>
                <a:t> zone</a:t>
              </a:r>
            </a:p>
          </p:txBody>
        </p:sp>
        <p:sp>
          <p:nvSpPr>
            <p:cNvPr id="15" name="Line 10"/>
            <p:cNvSpPr>
              <a:spLocks noChangeShapeType="1"/>
            </p:cNvSpPr>
            <p:nvPr/>
          </p:nvSpPr>
          <p:spPr bwMode="auto">
            <a:xfrm flipH="1">
              <a:off x="3120" y="1363"/>
              <a:ext cx="672" cy="48"/>
            </a:xfrm>
            <a:prstGeom prst="line">
              <a:avLst/>
            </a:prstGeom>
            <a:ln>
              <a:solidFill>
                <a:schemeClr val="accent4">
                  <a:lumMod val="90000"/>
                </a:schemeClr>
              </a:solidFill>
              <a:headEnd/>
              <a:tailEnd type="triangle" w="med" len="med"/>
            </a:ln>
            <a:ex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>
                <a:solidFill>
                  <a:schemeClr val="accent4">
                    <a:lumMod val="90000"/>
                  </a:schemeClr>
                </a:solidFill>
              </a:endParaRPr>
            </a:p>
          </p:txBody>
        </p:sp>
        <p:sp>
          <p:nvSpPr>
            <p:cNvPr id="16" name="Line 11"/>
            <p:cNvSpPr>
              <a:spLocks noChangeShapeType="1"/>
            </p:cNvSpPr>
            <p:nvPr/>
          </p:nvSpPr>
          <p:spPr bwMode="auto">
            <a:xfrm flipH="1">
              <a:off x="3696" y="1363"/>
              <a:ext cx="96" cy="384"/>
            </a:xfrm>
            <a:prstGeom prst="line">
              <a:avLst/>
            </a:prstGeom>
            <a:ln>
              <a:solidFill>
                <a:schemeClr val="accent4">
                  <a:lumMod val="90000"/>
                </a:schemeClr>
              </a:solidFill>
              <a:headEnd/>
              <a:tailEnd type="triangle" w="med" len="med"/>
            </a:ln>
            <a:ex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>
                <a:solidFill>
                  <a:schemeClr val="accent4">
                    <a:lumMod val="90000"/>
                  </a:schemeClr>
                </a:solidFill>
              </a:endParaRPr>
            </a:p>
          </p:txBody>
        </p:sp>
      </p:grpSp>
      <p:grpSp>
        <p:nvGrpSpPr>
          <p:cNvPr id="17" name="Group 12"/>
          <p:cNvGrpSpPr>
            <a:grpSpLocks/>
          </p:cNvGrpSpPr>
          <p:nvPr/>
        </p:nvGrpSpPr>
        <p:grpSpPr bwMode="auto">
          <a:xfrm>
            <a:off x="8077200" y="4267200"/>
            <a:ext cx="1371600" cy="1143000"/>
            <a:chOff x="4896" y="2352"/>
            <a:chExt cx="864" cy="720"/>
          </a:xfrm>
        </p:grpSpPr>
        <p:sp>
          <p:nvSpPr>
            <p:cNvPr id="18" name="Text Box 13"/>
            <p:cNvSpPr txBox="1">
              <a:spLocks noChangeArrowheads="1"/>
            </p:cNvSpPr>
            <p:nvPr/>
          </p:nvSpPr>
          <p:spPr bwMode="auto">
            <a:xfrm>
              <a:off x="4896" y="2352"/>
              <a:ext cx="864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 dirty="0">
                  <a:solidFill>
                    <a:srgbClr val="DFDCB7"/>
                  </a:solidFill>
                </a:rPr>
                <a:t>Entirely convective</a:t>
              </a:r>
            </a:p>
          </p:txBody>
        </p:sp>
        <p:sp>
          <p:nvSpPr>
            <p:cNvPr id="19" name="Line 14"/>
            <p:cNvSpPr>
              <a:spLocks noChangeShapeType="1"/>
            </p:cNvSpPr>
            <p:nvPr/>
          </p:nvSpPr>
          <p:spPr bwMode="auto">
            <a:xfrm flipH="1">
              <a:off x="5136" y="2736"/>
              <a:ext cx="0" cy="336"/>
            </a:xfrm>
            <a:prstGeom prst="line">
              <a:avLst/>
            </a:prstGeom>
            <a:noFill/>
            <a:ln w="19050">
              <a:solidFill>
                <a:srgbClr val="A9A57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600">
                <a:solidFill>
                  <a:srgbClr val="DFDCB7"/>
                </a:solidFill>
              </a:endParaRPr>
            </a:p>
          </p:txBody>
        </p:sp>
      </p:grpSp>
      <p:grpSp>
        <p:nvGrpSpPr>
          <p:cNvPr id="20" name="Group 16"/>
          <p:cNvGrpSpPr>
            <a:grpSpLocks/>
          </p:cNvGrpSpPr>
          <p:nvPr/>
        </p:nvGrpSpPr>
        <p:grpSpPr bwMode="auto">
          <a:xfrm>
            <a:off x="3048000" y="4230688"/>
            <a:ext cx="2743200" cy="2246313"/>
            <a:chOff x="1584" y="2448"/>
            <a:chExt cx="1728" cy="1415"/>
          </a:xfrm>
        </p:grpSpPr>
        <p:sp>
          <p:nvSpPr>
            <p:cNvPr id="21" name="Text Box 17"/>
            <p:cNvSpPr txBox="1">
              <a:spLocks noChangeArrowheads="1"/>
            </p:cNvSpPr>
            <p:nvPr/>
          </p:nvSpPr>
          <p:spPr bwMode="auto">
            <a:xfrm>
              <a:off x="1584" y="3630"/>
              <a:ext cx="1478" cy="233"/>
            </a:xfrm>
            <a:prstGeom prst="rect">
              <a:avLst/>
            </a:prstGeom>
            <a:solidFill>
              <a:srgbClr val="66C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800" dirty="0">
                  <a:solidFill>
                    <a:schemeClr val="tx2">
                      <a:lumMod val="50000"/>
                    </a:schemeClr>
                  </a:solidFill>
                </a:rPr>
                <a:t>CNO cycle dominant</a:t>
              </a:r>
              <a:endParaRPr lang="en-US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22" name="Line 18"/>
            <p:cNvSpPr>
              <a:spLocks noChangeShapeType="1"/>
            </p:cNvSpPr>
            <p:nvPr/>
          </p:nvSpPr>
          <p:spPr bwMode="auto">
            <a:xfrm flipH="1" flipV="1">
              <a:off x="2256" y="2448"/>
              <a:ext cx="144" cy="1200"/>
            </a:xfrm>
            <a:prstGeom prst="line">
              <a:avLst/>
            </a:prstGeom>
            <a:noFill/>
            <a:ln w="28575">
              <a:solidFill>
                <a:schemeClr val="tx1">
                  <a:lumMod val="90000"/>
                  <a:lumOff val="10000"/>
                </a:schemeClr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19"/>
            <p:cNvSpPr>
              <a:spLocks noChangeShapeType="1"/>
            </p:cNvSpPr>
            <p:nvPr/>
          </p:nvSpPr>
          <p:spPr bwMode="auto">
            <a:xfrm flipV="1">
              <a:off x="2400" y="2759"/>
              <a:ext cx="912" cy="889"/>
            </a:xfrm>
            <a:prstGeom prst="line">
              <a:avLst/>
            </a:prstGeom>
            <a:noFill/>
            <a:ln w="28575">
              <a:solidFill>
                <a:schemeClr val="tx1">
                  <a:lumMod val="90000"/>
                  <a:lumOff val="10000"/>
                </a:schemeClr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" name="Group 20"/>
          <p:cNvGrpSpPr>
            <a:grpSpLocks/>
          </p:cNvGrpSpPr>
          <p:nvPr/>
        </p:nvGrpSpPr>
        <p:grpSpPr bwMode="auto">
          <a:xfrm>
            <a:off x="6705600" y="5410200"/>
            <a:ext cx="2209800" cy="1066800"/>
            <a:chOff x="3888" y="3239"/>
            <a:chExt cx="1392" cy="672"/>
          </a:xfrm>
        </p:grpSpPr>
        <p:sp>
          <p:nvSpPr>
            <p:cNvPr id="25" name="Text Box 21"/>
            <p:cNvSpPr txBox="1">
              <a:spLocks noChangeArrowheads="1"/>
            </p:cNvSpPr>
            <p:nvPr/>
          </p:nvSpPr>
          <p:spPr bwMode="auto">
            <a:xfrm>
              <a:off x="3888" y="3680"/>
              <a:ext cx="1392" cy="231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800" dirty="0">
                  <a:solidFill>
                    <a:schemeClr val="tx2">
                      <a:lumMod val="75000"/>
                    </a:schemeClr>
                  </a:solidFill>
                </a:rPr>
                <a:t>p-p chain dominant</a:t>
              </a:r>
            </a:p>
          </p:txBody>
        </p:sp>
        <p:sp>
          <p:nvSpPr>
            <p:cNvPr id="26" name="Line 22"/>
            <p:cNvSpPr>
              <a:spLocks noChangeShapeType="1"/>
            </p:cNvSpPr>
            <p:nvPr/>
          </p:nvSpPr>
          <p:spPr bwMode="auto">
            <a:xfrm flipH="1" flipV="1">
              <a:off x="3888" y="3239"/>
              <a:ext cx="576" cy="480"/>
            </a:xfrm>
            <a:prstGeom prst="line">
              <a:avLst/>
            </a:prstGeom>
            <a:noFill/>
            <a:ln w="28575">
              <a:solidFill>
                <a:srgbClr val="3366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23"/>
            <p:cNvSpPr>
              <a:spLocks noChangeShapeType="1"/>
            </p:cNvSpPr>
            <p:nvPr/>
          </p:nvSpPr>
          <p:spPr bwMode="auto">
            <a:xfrm flipV="1">
              <a:off x="4464" y="3383"/>
              <a:ext cx="624" cy="336"/>
            </a:xfrm>
            <a:prstGeom prst="line">
              <a:avLst/>
            </a:prstGeom>
            <a:noFill/>
            <a:ln w="28575">
              <a:solidFill>
                <a:srgbClr val="3366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24"/>
            <p:cNvSpPr>
              <a:spLocks noChangeShapeType="1"/>
            </p:cNvSpPr>
            <p:nvPr/>
          </p:nvSpPr>
          <p:spPr bwMode="auto">
            <a:xfrm flipV="1">
              <a:off x="4464" y="3383"/>
              <a:ext cx="384" cy="336"/>
            </a:xfrm>
            <a:prstGeom prst="line">
              <a:avLst/>
            </a:prstGeom>
            <a:noFill/>
            <a:ln w="28575">
              <a:solidFill>
                <a:srgbClr val="3366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25"/>
            <p:cNvSpPr>
              <a:spLocks noChangeShapeType="1"/>
            </p:cNvSpPr>
            <p:nvPr/>
          </p:nvSpPr>
          <p:spPr bwMode="auto">
            <a:xfrm flipH="1" flipV="1">
              <a:off x="4416" y="3335"/>
              <a:ext cx="48" cy="384"/>
            </a:xfrm>
            <a:prstGeom prst="line">
              <a:avLst/>
            </a:prstGeom>
            <a:noFill/>
            <a:ln w="28575">
              <a:solidFill>
                <a:srgbClr val="3366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" name="Text Box 26"/>
          <p:cNvSpPr txBox="1">
            <a:spLocks noChangeArrowheads="1"/>
          </p:cNvSpPr>
          <p:nvPr/>
        </p:nvSpPr>
        <p:spPr bwMode="auto">
          <a:xfrm>
            <a:off x="1524000" y="1371600"/>
            <a:ext cx="762000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100" cap="all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internal structure differs for stars much more AND MUCH LESS massive than the sun</a:t>
            </a:r>
            <a:endParaRPr lang="en-US" sz="1100" cap="all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1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9075352" y="1645920"/>
            <a:ext cx="2438399" cy="365760"/>
          </a:xfrm>
        </p:spPr>
        <p:txBody>
          <a:bodyPr/>
          <a:lstStyle/>
          <a:p>
            <a:fld id="{7F6A2E4F-F259-A04D-B7E5-09B83229152D}" type="datetime1">
              <a:rPr lang="en-US" smtClean="0"/>
              <a:t>6/1/2018</a:t>
            </a:fld>
            <a:endParaRPr lang="en-US" dirty="0"/>
          </a:p>
        </p:txBody>
      </p:sp>
      <p:sp>
        <p:nvSpPr>
          <p:cNvPr id="32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9110911" y="4048760"/>
            <a:ext cx="2367281" cy="365760"/>
          </a:xfrm>
        </p:spPr>
        <p:txBody>
          <a:bodyPr/>
          <a:lstStyle/>
          <a:p>
            <a:r>
              <a:rPr lang="en-US" dirty="0"/>
              <a:t>Stellar Astronomy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CBE61B7-89C3-4267-9657-6E03C20EE154}"/>
              </a:ext>
            </a:extLst>
          </p:cNvPr>
          <p:cNvSpPr/>
          <p:nvPr/>
        </p:nvSpPr>
        <p:spPr>
          <a:xfrm rot="20388051">
            <a:off x="302833" y="2547268"/>
            <a:ext cx="6908528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Today’s Universe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633C85-32AE-4700-88F8-9DF3A6182AD0}"/>
              </a:ext>
            </a:extLst>
          </p:cNvPr>
          <p:cNvSpPr txBox="1"/>
          <p:nvPr/>
        </p:nvSpPr>
        <p:spPr>
          <a:xfrm>
            <a:off x="7424468" y="365125"/>
            <a:ext cx="451449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b="1" dirty="0"/>
              <a:t>Today’s stars, near the Sun’s mass, use differing nuclear reactions to create Helium, depending on their size and core temperature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57B99C2-B9A1-493B-837D-506D91E0846F}"/>
              </a:ext>
            </a:extLst>
          </p:cNvPr>
          <p:cNvSpPr txBox="1"/>
          <p:nvPr/>
        </p:nvSpPr>
        <p:spPr>
          <a:xfrm>
            <a:off x="9284265" y="1501616"/>
            <a:ext cx="2631870" cy="452431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b="1" dirty="0"/>
              <a:t>Smaller stars use the Proton-Proton Chain reaction to form Helium because they don’t get hot enough to use the CNO process. </a:t>
            </a:r>
          </a:p>
          <a:p>
            <a:pPr algn="l"/>
            <a:endParaRPr lang="en-US" b="1" dirty="0"/>
          </a:p>
          <a:p>
            <a:pPr algn="l"/>
            <a:r>
              <a:rPr lang="en-US" b="1" dirty="0"/>
              <a:t>The CNO cycle requires Carbon as a catalyst. This reaction is not possible in a zero-metallicity star.</a:t>
            </a:r>
          </a:p>
          <a:p>
            <a:pPr algn="l"/>
            <a:endParaRPr lang="en-US" b="1" dirty="0"/>
          </a:p>
          <a:p>
            <a:pPr algn="l"/>
            <a:r>
              <a:rPr lang="en-US" b="1" dirty="0"/>
              <a:t>How does P-P Chain fusion change at temperatures usually dominated by CNO?</a:t>
            </a:r>
          </a:p>
        </p:txBody>
      </p:sp>
    </p:spTree>
    <p:extLst>
      <p:ext uri="{BB962C8B-B14F-4D97-AF65-F5344CB8AC3E}">
        <p14:creationId xmlns:p14="http://schemas.microsoft.com/office/powerpoint/2010/main" val="3403817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" grpId="0" animBg="1"/>
      <p:bldP spid="3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>
          <a:defRPr b="1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1456</TotalTime>
  <Words>1561</Words>
  <Application>Microsoft Office PowerPoint</Application>
  <PresentationFormat>Widescreen</PresentationFormat>
  <Paragraphs>204</Paragraphs>
  <Slides>19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2" baseType="lpstr">
      <vt:lpstr>ＭＳ Ｐゴシック</vt:lpstr>
      <vt:lpstr>游ゴシック</vt:lpstr>
      <vt:lpstr>Arial</vt:lpstr>
      <vt:lpstr>Calibri</vt:lpstr>
      <vt:lpstr>Calibri Light</vt:lpstr>
      <vt:lpstr>Century Gothic</vt:lpstr>
      <vt:lpstr>Comic Sans MS</vt:lpstr>
      <vt:lpstr>Corbel</vt:lpstr>
      <vt:lpstr>Symbol</vt:lpstr>
      <vt:lpstr>Wingdings</vt:lpstr>
      <vt:lpstr>Wingdings 2</vt:lpstr>
      <vt:lpstr>Office Theme</vt:lpstr>
      <vt:lpstr>Equation</vt:lpstr>
      <vt:lpstr>Thoughts on Early Stars</vt:lpstr>
      <vt:lpstr>Topics</vt:lpstr>
      <vt:lpstr>When was “Early?”</vt:lpstr>
      <vt:lpstr>Kinetic Theory of Gases and Heat Capacity</vt:lpstr>
      <vt:lpstr>Differences between H, He and Metals</vt:lpstr>
      <vt:lpstr>Differences between H, He and Metals</vt:lpstr>
      <vt:lpstr>Stellar Populations</vt:lpstr>
      <vt:lpstr>Hydrostatic Equilibrium</vt:lpstr>
      <vt:lpstr>Energy Transport Structure</vt:lpstr>
      <vt:lpstr>Big Bang Nucleosynthesis in more detail</vt:lpstr>
      <vt:lpstr>Cosmological redshift and distances</vt:lpstr>
      <vt:lpstr>PowerPoint Presentation</vt:lpstr>
      <vt:lpstr>PowerPoint Presentation</vt:lpstr>
      <vt:lpstr>Model of First Stars?</vt:lpstr>
      <vt:lpstr>PowerPoint Presentation</vt:lpstr>
      <vt:lpstr>PowerPoint Presentation</vt:lpstr>
      <vt:lpstr>PowerPoint Presentation</vt:lpstr>
      <vt:lpstr>Summary</vt:lpstr>
      <vt:lpstr>Acknowlegdgements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frankbov</dc:creator>
  <cp:lastModifiedBy>frankbov</cp:lastModifiedBy>
  <cp:revision>106</cp:revision>
  <dcterms:created xsi:type="dcterms:W3CDTF">2018-03-10T03:32:27Z</dcterms:created>
  <dcterms:modified xsi:type="dcterms:W3CDTF">2018-06-01T15:24:44Z</dcterms:modified>
</cp:coreProperties>
</file>